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Lst>
  <p:notesMasterIdLst>
    <p:notesMasterId r:id="rId17"/>
  </p:notesMasterIdLst>
  <p:sldIdLst>
    <p:sldId id="256" r:id="rId2"/>
    <p:sldId id="260" r:id="rId3"/>
    <p:sldId id="257" r:id="rId4"/>
    <p:sldId id="258" r:id="rId5"/>
    <p:sldId id="265" r:id="rId6"/>
    <p:sldId id="259" r:id="rId7"/>
    <p:sldId id="264" r:id="rId8"/>
    <p:sldId id="271" r:id="rId9"/>
    <p:sldId id="261" r:id="rId10"/>
    <p:sldId id="266" r:id="rId11"/>
    <p:sldId id="267" r:id="rId12"/>
    <p:sldId id="268" r:id="rId13"/>
    <p:sldId id="270" r:id="rId14"/>
    <p:sldId id="263" r:id="rId15"/>
    <p:sldId id="262" r:id="rId1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92">
          <p15:clr>
            <a:srgbClr val="A4A3A4"/>
          </p15:clr>
        </p15:guide>
        <p15:guide id="2" pos="192">
          <p15:clr>
            <a:srgbClr val="A4A3A4"/>
          </p15:clr>
        </p15:guide>
        <p15:guide id="3" orient="horz" pos="1080">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98" d="100"/>
          <a:sy n="98" d="100"/>
        </p:scale>
        <p:origin x="641" y="82"/>
      </p:cViewPr>
      <p:guideLst>
        <p:guide orient="horz" pos="792"/>
        <p:guide pos="192"/>
        <p:guide orient="horz" pos="10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22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2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20"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22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7ECB60-A4B0-44A9-8C7C-08F96F29FA46}" type="datetimeFigureOut">
              <a:rPr lang="en-IN" smtClean="0"/>
              <a:t>08-02-2025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056A3-7899-43AF-A38A-A7545E0BF791}" type="slidenum">
              <a:rPr lang="en-IN" smtClean="0"/>
              <a:t>‹#›</a:t>
            </a:fld>
            <a:endParaRPr lang="en-IN"/>
          </a:p>
        </p:txBody>
      </p:sp>
    </p:spTree>
    <p:extLst>
      <p:ext uri="{BB962C8B-B14F-4D97-AF65-F5344CB8AC3E}">
        <p14:creationId xmlns:p14="http://schemas.microsoft.com/office/powerpoint/2010/main" val="1734443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7878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13"/>
        <p:cNvGrpSpPr/>
        <p:nvPr/>
      </p:nvGrpSpPr>
      <p:grpSpPr>
        <a:xfrm>
          <a:off x="0" y="0"/>
          <a:ext cx="0" cy="0"/>
          <a:chOff x="0" y="0"/>
          <a:chExt cx="0" cy="0"/>
        </a:xfrm>
      </p:grpSpPr>
    </p:spTree>
    <p:extLst>
      <p:ext uri="{BB962C8B-B14F-4D97-AF65-F5344CB8AC3E}">
        <p14:creationId xmlns:p14="http://schemas.microsoft.com/office/powerpoint/2010/main" val="2771877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82664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p:nvPicPr>
        <p:blipFill rotWithShape="1">
          <a:blip r:embed="rId6">
            <a:alphaModFix/>
          </a:blip>
          <a:srcRect/>
          <a:stretch/>
        </p:blipFill>
        <p:spPr>
          <a:xfrm>
            <a:off x="10072688" y="78002"/>
            <a:ext cx="1800225" cy="575514"/>
          </a:xfrm>
          <a:prstGeom prst="rect">
            <a:avLst/>
          </a:prstGeom>
          <a:noFill/>
          <a:ln>
            <a:noFill/>
          </a:ln>
        </p:spPr>
      </p:pic>
      <p:sp>
        <p:nvSpPr>
          <p:cNvPr id="15" name="Rectangle 14">
            <a:extLst>
              <a:ext uri="{FF2B5EF4-FFF2-40B4-BE49-F238E27FC236}">
                <a16:creationId xmlns:a16="http://schemas.microsoft.com/office/drawing/2014/main" id="{E153E6A6-60E4-FE14-1CBC-8CC211274D1C}"/>
              </a:ext>
            </a:extLst>
          </p:cNvPr>
          <p:cNvSpPr/>
          <p:nvPr/>
        </p:nvSpPr>
        <p:spPr>
          <a:xfrm>
            <a:off x="1" y="0"/>
            <a:ext cx="9829800" cy="717630"/>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2C7CE881-772B-9023-3054-4B219B75D755}"/>
              </a:ext>
            </a:extLst>
          </p:cNvPr>
          <p:cNvSpPr/>
          <p:nvPr/>
        </p:nvSpPr>
        <p:spPr>
          <a:xfrm>
            <a:off x="9888967" y="-419"/>
            <a:ext cx="112283" cy="732357"/>
          </a:xfrm>
          <a:prstGeom prst="rect">
            <a:avLst/>
          </a:prstGeom>
          <a:solidFill>
            <a:srgbClr val="7FB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1" name="Picture 30" descr="A blue and white background&#10;&#10;Description automatically generated with medium confidence">
            <a:extLst>
              <a:ext uri="{FF2B5EF4-FFF2-40B4-BE49-F238E27FC236}">
                <a16:creationId xmlns:a16="http://schemas.microsoft.com/office/drawing/2014/main" id="{16A7B69A-9B14-87FE-841D-37F0A91D141D}"/>
              </a:ext>
            </a:extLst>
          </p:cNvPr>
          <p:cNvPicPr>
            <a:picLocks noChangeAspect="1"/>
          </p:cNvPicPr>
          <p:nvPr/>
        </p:nvPicPr>
        <p:blipFill rotWithShape="1">
          <a:blip r:embed="rId7">
            <a:alphaModFix amt="16000"/>
          </a:blip>
          <a:srcRect t="24724" r="1619" b="63695"/>
          <a:stretch/>
        </p:blipFill>
        <p:spPr>
          <a:xfrm>
            <a:off x="0" y="-1"/>
            <a:ext cx="9839325" cy="723901"/>
          </a:xfrm>
          <a:prstGeom prst="rect">
            <a:avLst/>
          </a:prstGeom>
        </p:spPr>
      </p:pic>
      <p:sp>
        <p:nvSpPr>
          <p:cNvPr id="2" name="Rectangle 1">
            <a:extLst>
              <a:ext uri="{FF2B5EF4-FFF2-40B4-BE49-F238E27FC236}">
                <a16:creationId xmlns:a16="http://schemas.microsoft.com/office/drawing/2014/main" id="{37B91A16-5D54-2FC0-B0FD-A78085FC1313}"/>
              </a:ext>
            </a:extLst>
          </p:cNvPr>
          <p:cNvSpPr/>
          <p:nvPr/>
        </p:nvSpPr>
        <p:spPr>
          <a:xfrm>
            <a:off x="11925300" y="-419"/>
            <a:ext cx="266700" cy="732357"/>
          </a:xfrm>
          <a:prstGeom prst="rect">
            <a:avLst/>
          </a:prstGeom>
          <a:solidFill>
            <a:srgbClr val="FED5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 bg1="lt1" tx1="dk1" bg2="dk2" tx2="lt2" accent1="accent1" accent2="accent2" accent3="accent3" accent4="accent4" accent5="accent5" accent6="accent6" hlink="hlink" folHlink="folHlink"/>
  <p:sldLayoutIdLst>
    <p:sldLayoutId id="2147483687" r:id="rId1"/>
    <p:sldLayoutId id="2147483701" r:id="rId2"/>
    <p:sldLayoutId id="2147483714" r:id="rId3"/>
    <p:sldLayoutId id="2147483727" r:id="rId4"/>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dev-kush1803/Ai-GreenSkill-Internship/tree/af9a570679e27227a1c302a26d7f0af7a6cd8dbe/CNN%20Project%20Final%20Project" TargetMode="External"/><Relationship Id="rId2" Type="http://schemas.openxmlformats.org/officeDocument/2006/relationships/hyperlink" Target="https://www.kaggle.com/datasets/techsash/waste-classification-data"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hyperlink" Target="https://www.kaggle.com/datasets/techsash/waste-classification-data"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sitting at a desk with a computer&#10;&#10;Description automatically generated">
            <a:extLst>
              <a:ext uri="{FF2B5EF4-FFF2-40B4-BE49-F238E27FC236}">
                <a16:creationId xmlns:a16="http://schemas.microsoft.com/office/drawing/2014/main" id="{07B8740D-C76F-46FC-AEFB-23FB0614DB0C}"/>
              </a:ext>
            </a:extLst>
          </p:cNvPr>
          <p:cNvPicPr>
            <a:picLocks noChangeAspect="1"/>
          </p:cNvPicPr>
          <p:nvPr/>
        </p:nvPicPr>
        <p:blipFill>
          <a:blip r:embed="rId2"/>
          <a:stretch>
            <a:fillRect/>
          </a:stretch>
        </p:blipFill>
        <p:spPr>
          <a:xfrm>
            <a:off x="0" y="17756"/>
            <a:ext cx="12192000" cy="6858000"/>
          </a:xfrm>
          <a:prstGeom prst="rect">
            <a:avLst/>
          </a:prstGeom>
        </p:spPr>
      </p:pic>
      <p:sp>
        <p:nvSpPr>
          <p:cNvPr id="4" name="Rectangle: Rounded Corners 3">
            <a:extLst>
              <a:ext uri="{FF2B5EF4-FFF2-40B4-BE49-F238E27FC236}">
                <a16:creationId xmlns:a16="http://schemas.microsoft.com/office/drawing/2014/main" id="{C1857762-AD52-483C-B3E1-635C5BBC6F2F}"/>
              </a:ext>
            </a:extLst>
          </p:cNvPr>
          <p:cNvSpPr/>
          <p:nvPr/>
        </p:nvSpPr>
        <p:spPr>
          <a:xfrm>
            <a:off x="5873750" y="584200"/>
            <a:ext cx="4673600" cy="977900"/>
          </a:xfrm>
          <a:prstGeom prst="roundRect">
            <a:avLst/>
          </a:prstGeom>
          <a:solidFill>
            <a:srgbClr val="EBEEF9"/>
          </a:solidFill>
          <a:ln>
            <a:solidFill>
              <a:schemeClr val="bg1">
                <a:lumMod val="8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D5067E9C-C7B9-4476-9708-CBB3F66FD892}"/>
              </a:ext>
            </a:extLst>
          </p:cNvPr>
          <p:cNvSpPr txBox="1"/>
          <p:nvPr/>
        </p:nvSpPr>
        <p:spPr>
          <a:xfrm>
            <a:off x="4775119" y="2844225"/>
            <a:ext cx="6870861" cy="584775"/>
          </a:xfrm>
          <a:prstGeom prst="rect">
            <a:avLst/>
          </a:prstGeom>
          <a:noFill/>
        </p:spPr>
        <p:txBody>
          <a:bodyPr wrap="square" rtlCol="0">
            <a:spAutoFit/>
          </a:bodyPr>
          <a:lstStyle/>
          <a:p>
            <a:pPr algn="ctr"/>
            <a:r>
              <a:rPr lang="en-IN" sz="3200" u="sng" dirty="0">
                <a:solidFill>
                  <a:schemeClr val="accent5">
                    <a:lumMod val="40000"/>
                    <a:lumOff val="60000"/>
                  </a:schemeClr>
                </a:solidFill>
                <a:latin typeface="+mj-lt"/>
              </a:rPr>
              <a:t>Waste Classification Using CNN</a:t>
            </a:r>
          </a:p>
        </p:txBody>
      </p:sp>
      <p:grpSp>
        <p:nvGrpSpPr>
          <p:cNvPr id="6" name="Group 5">
            <a:extLst>
              <a:ext uri="{FF2B5EF4-FFF2-40B4-BE49-F238E27FC236}">
                <a16:creationId xmlns:a16="http://schemas.microsoft.com/office/drawing/2014/main" id="{D7224A59-2417-428A-A991-E468431BB817}"/>
              </a:ext>
            </a:extLst>
          </p:cNvPr>
          <p:cNvGrpSpPr/>
          <p:nvPr/>
        </p:nvGrpSpPr>
        <p:grpSpPr>
          <a:xfrm>
            <a:off x="6890523" y="742091"/>
            <a:ext cx="2640053" cy="664378"/>
            <a:chOff x="2375536" y="1112060"/>
            <a:chExt cx="3292636" cy="828603"/>
          </a:xfrm>
        </p:grpSpPr>
        <p:pic>
          <p:nvPicPr>
            <p:cNvPr id="7" name="Picture 6" descr="A close up of a logo&#10;&#10;Description automatically generated">
              <a:extLst>
                <a:ext uri="{FF2B5EF4-FFF2-40B4-BE49-F238E27FC236}">
                  <a16:creationId xmlns:a16="http://schemas.microsoft.com/office/drawing/2014/main" id="{BD3530AF-9771-470E-A9BF-F28AA22753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2781" y="1270168"/>
              <a:ext cx="1575391" cy="512386"/>
            </a:xfrm>
            <a:prstGeom prst="rect">
              <a:avLst/>
            </a:prstGeom>
          </p:spPr>
        </p:pic>
        <p:pic>
          <p:nvPicPr>
            <p:cNvPr id="8" name="Picture 7" descr="A yellow and red shell logo&#10;&#10;Description automatically generated">
              <a:extLst>
                <a:ext uri="{FF2B5EF4-FFF2-40B4-BE49-F238E27FC236}">
                  <a16:creationId xmlns:a16="http://schemas.microsoft.com/office/drawing/2014/main" id="{75E6A819-9F3F-4787-A707-A7415C302BFA}"/>
                </a:ext>
              </a:extLst>
            </p:cNvPr>
            <p:cNvPicPr>
              <a:picLocks noChangeAspect="1"/>
            </p:cNvPicPr>
            <p:nvPr/>
          </p:nvPicPr>
          <p:blipFill>
            <a:blip r:embed="rId4"/>
            <a:stretch>
              <a:fillRect/>
            </a:stretch>
          </p:blipFill>
          <p:spPr>
            <a:xfrm>
              <a:off x="2375536" y="1112060"/>
              <a:ext cx="985475" cy="828603"/>
            </a:xfrm>
            <a:prstGeom prst="rect">
              <a:avLst/>
            </a:prstGeom>
          </p:spPr>
        </p:pic>
      </p:grpSp>
      <p:sp>
        <p:nvSpPr>
          <p:cNvPr id="3" name="TextBox 2">
            <a:extLst>
              <a:ext uri="{FF2B5EF4-FFF2-40B4-BE49-F238E27FC236}">
                <a16:creationId xmlns:a16="http://schemas.microsoft.com/office/drawing/2014/main" id="{1186B97D-8D2F-177C-1337-53F7B12FEDA8}"/>
              </a:ext>
            </a:extLst>
          </p:cNvPr>
          <p:cNvSpPr txBox="1"/>
          <p:nvPr/>
        </p:nvSpPr>
        <p:spPr>
          <a:xfrm>
            <a:off x="5228948" y="4128117"/>
            <a:ext cx="6417032" cy="738664"/>
          </a:xfrm>
          <a:prstGeom prst="rect">
            <a:avLst/>
          </a:prstGeom>
          <a:noFill/>
        </p:spPr>
        <p:txBody>
          <a:bodyPr wrap="square" rtlCol="0">
            <a:spAutoFit/>
          </a:bodyPr>
          <a:lstStyle/>
          <a:p>
            <a:r>
              <a:rPr lang="en-IN" sz="1400" dirty="0">
                <a:solidFill>
                  <a:schemeClr val="bg1">
                    <a:lumMod val="85000"/>
                  </a:schemeClr>
                </a:solidFill>
              </a:rPr>
              <a:t>Name – Kush Lodhi</a:t>
            </a:r>
          </a:p>
          <a:p>
            <a:r>
              <a:rPr lang="en-IN" sz="1400" dirty="0">
                <a:solidFill>
                  <a:schemeClr val="bg1">
                    <a:lumMod val="85000"/>
                  </a:schemeClr>
                </a:solidFill>
              </a:rPr>
              <a:t>3</a:t>
            </a:r>
            <a:r>
              <a:rPr lang="en-IN" sz="1400" baseline="30000" dirty="0">
                <a:solidFill>
                  <a:schemeClr val="bg1">
                    <a:lumMod val="85000"/>
                  </a:schemeClr>
                </a:solidFill>
              </a:rPr>
              <a:t>rd</a:t>
            </a:r>
            <a:r>
              <a:rPr lang="en-IN" sz="1400" dirty="0">
                <a:solidFill>
                  <a:schemeClr val="bg1">
                    <a:lumMod val="85000"/>
                  </a:schemeClr>
                </a:solidFill>
              </a:rPr>
              <a:t> Year CSE</a:t>
            </a:r>
          </a:p>
          <a:p>
            <a:r>
              <a:rPr lang="en-US" sz="1400" b="0" i="0" u="none" strike="noStrike" dirty="0">
                <a:solidFill>
                  <a:schemeClr val="bg1">
                    <a:lumMod val="85000"/>
                  </a:schemeClr>
                </a:solidFill>
                <a:effectLst/>
                <a:latin typeface="Roboto Slab" panose="020F0502020204030204" pitchFamily="2" charset="0"/>
              </a:rPr>
              <a:t>Lakshmi Narain College of Technology (LNCT)</a:t>
            </a:r>
            <a:r>
              <a:rPr lang="en-US" sz="1400" b="0" i="0" dirty="0">
                <a:solidFill>
                  <a:schemeClr val="bg1">
                    <a:lumMod val="85000"/>
                  </a:schemeClr>
                </a:solidFill>
                <a:effectLst/>
                <a:latin typeface="Roboto Slab" panose="020F0502020204030204" pitchFamily="2" charset="0"/>
              </a:rPr>
              <a:t>, Bhopal </a:t>
            </a:r>
            <a:endParaRPr lang="en-IN" sz="1400" dirty="0">
              <a:solidFill>
                <a:schemeClr val="bg1">
                  <a:lumMod val="85000"/>
                </a:schemeClr>
              </a:solidFill>
            </a:endParaRPr>
          </a:p>
        </p:txBody>
      </p:sp>
    </p:spTree>
    <p:extLst>
      <p:ext uri="{BB962C8B-B14F-4D97-AF65-F5344CB8AC3E}">
        <p14:creationId xmlns:p14="http://schemas.microsoft.com/office/powerpoint/2010/main" val="367127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DDC742-CA4B-4D8A-7692-31738861FFA3}"/>
              </a:ext>
            </a:extLst>
          </p:cNvPr>
          <p:cNvSpPr txBox="1"/>
          <p:nvPr/>
        </p:nvSpPr>
        <p:spPr>
          <a:xfrm>
            <a:off x="568530" y="1165609"/>
            <a:ext cx="10230650" cy="3540200"/>
          </a:xfrm>
          <a:prstGeom prst="rect">
            <a:avLst/>
          </a:prstGeom>
          <a:noFill/>
        </p:spPr>
        <p:txBody>
          <a:bodyPr wrap="square" rtlCol="0">
            <a:spAutoFit/>
          </a:bodyPr>
          <a:lstStyle/>
          <a:p>
            <a:pPr marL="457200" indent="-457200">
              <a:buAutoNum type="arabicPeriod" startAt="3"/>
            </a:pPr>
            <a:r>
              <a:rPr lang="en-IN" b="1" dirty="0"/>
              <a:t>Visual representation of the in pie chart</a:t>
            </a:r>
            <a:r>
              <a:rPr lang="en-IN" dirty="0"/>
              <a:t> </a:t>
            </a:r>
          </a:p>
          <a:p>
            <a:pPr marL="457200" indent="-457200">
              <a:buAutoNum type="arabicPeriod" startAt="3"/>
            </a:pPr>
            <a:endParaRPr lang="en-IN" dirty="0"/>
          </a:p>
          <a:p>
            <a:r>
              <a:rPr lang="en-US" dirty="0"/>
              <a:t>A pie chart is used to visualize the percentage of Organic and Recyclable waste images in the dataset.</a:t>
            </a:r>
          </a:p>
          <a:p>
            <a:endParaRPr lang="en-US" dirty="0"/>
          </a:p>
          <a:p>
            <a:endParaRPr lang="en-US" dirty="0"/>
          </a:p>
          <a:p>
            <a:endParaRPr lang="en-US" dirty="0"/>
          </a:p>
          <a:p>
            <a:endParaRPr lang="en-US" dirty="0"/>
          </a:p>
          <a:p>
            <a:endParaRPr lang="en-US" dirty="0"/>
          </a:p>
          <a:p>
            <a:endParaRPr lang="en-US" dirty="0"/>
          </a:p>
          <a:p>
            <a:endParaRPr lang="en-US" dirty="0"/>
          </a:p>
          <a:p>
            <a:r>
              <a:rPr lang="en-US" dirty="0"/>
              <a:t>Before training, random images are displayed to get an idea of the dataset quality and variety.</a:t>
            </a:r>
            <a:endParaRPr lang="en-IN" dirty="0"/>
          </a:p>
        </p:txBody>
      </p:sp>
      <p:pic>
        <p:nvPicPr>
          <p:cNvPr id="4" name="Picture 3">
            <a:extLst>
              <a:ext uri="{FF2B5EF4-FFF2-40B4-BE49-F238E27FC236}">
                <a16:creationId xmlns:a16="http://schemas.microsoft.com/office/drawing/2014/main" id="{3033EF25-4028-BD43-45FB-FDAEBD8F461C}"/>
              </a:ext>
            </a:extLst>
          </p:cNvPr>
          <p:cNvPicPr>
            <a:picLocks noChangeAspect="1"/>
          </p:cNvPicPr>
          <p:nvPr/>
        </p:nvPicPr>
        <p:blipFill>
          <a:blip r:embed="rId2"/>
          <a:stretch>
            <a:fillRect/>
          </a:stretch>
        </p:blipFill>
        <p:spPr>
          <a:xfrm>
            <a:off x="6628435" y="2163563"/>
            <a:ext cx="1916513" cy="1916513"/>
          </a:xfrm>
          <a:prstGeom prst="rect">
            <a:avLst/>
          </a:prstGeom>
        </p:spPr>
      </p:pic>
      <p:pic>
        <p:nvPicPr>
          <p:cNvPr id="6" name="Picture 5">
            <a:extLst>
              <a:ext uri="{FF2B5EF4-FFF2-40B4-BE49-F238E27FC236}">
                <a16:creationId xmlns:a16="http://schemas.microsoft.com/office/drawing/2014/main" id="{BEB906C5-129A-C431-BFB7-B0705BEB6441}"/>
              </a:ext>
            </a:extLst>
          </p:cNvPr>
          <p:cNvPicPr>
            <a:picLocks noChangeAspect="1"/>
          </p:cNvPicPr>
          <p:nvPr/>
        </p:nvPicPr>
        <p:blipFill>
          <a:blip r:embed="rId3"/>
          <a:stretch>
            <a:fillRect/>
          </a:stretch>
        </p:blipFill>
        <p:spPr>
          <a:xfrm>
            <a:off x="1999313" y="2326512"/>
            <a:ext cx="2919880" cy="1634924"/>
          </a:xfrm>
          <a:prstGeom prst="rect">
            <a:avLst/>
          </a:prstGeom>
        </p:spPr>
      </p:pic>
      <p:pic>
        <p:nvPicPr>
          <p:cNvPr id="8" name="Picture 7">
            <a:extLst>
              <a:ext uri="{FF2B5EF4-FFF2-40B4-BE49-F238E27FC236}">
                <a16:creationId xmlns:a16="http://schemas.microsoft.com/office/drawing/2014/main" id="{31C5ED38-DAEF-ADAA-5EF7-8CAEE0C26EAF}"/>
              </a:ext>
            </a:extLst>
          </p:cNvPr>
          <p:cNvPicPr>
            <a:picLocks noChangeAspect="1"/>
          </p:cNvPicPr>
          <p:nvPr/>
        </p:nvPicPr>
        <p:blipFill>
          <a:blip r:embed="rId4"/>
          <a:stretch>
            <a:fillRect/>
          </a:stretch>
        </p:blipFill>
        <p:spPr>
          <a:xfrm>
            <a:off x="6107046" y="4797173"/>
            <a:ext cx="2967505" cy="1762199"/>
          </a:xfrm>
          <a:prstGeom prst="rect">
            <a:avLst/>
          </a:prstGeom>
        </p:spPr>
      </p:pic>
      <p:pic>
        <p:nvPicPr>
          <p:cNvPr id="10" name="Picture 9">
            <a:extLst>
              <a:ext uri="{FF2B5EF4-FFF2-40B4-BE49-F238E27FC236}">
                <a16:creationId xmlns:a16="http://schemas.microsoft.com/office/drawing/2014/main" id="{99440954-EB4A-45DA-E4E1-B19BCEE94C8B}"/>
              </a:ext>
            </a:extLst>
          </p:cNvPr>
          <p:cNvPicPr>
            <a:picLocks noChangeAspect="1"/>
          </p:cNvPicPr>
          <p:nvPr/>
        </p:nvPicPr>
        <p:blipFill>
          <a:blip r:embed="rId5"/>
          <a:stretch>
            <a:fillRect/>
          </a:stretch>
        </p:blipFill>
        <p:spPr>
          <a:xfrm>
            <a:off x="1556248" y="4843676"/>
            <a:ext cx="3815286" cy="1697430"/>
          </a:xfrm>
          <a:prstGeom prst="rect">
            <a:avLst/>
          </a:prstGeom>
        </p:spPr>
      </p:pic>
    </p:spTree>
    <p:extLst>
      <p:ext uri="{BB962C8B-B14F-4D97-AF65-F5344CB8AC3E}">
        <p14:creationId xmlns:p14="http://schemas.microsoft.com/office/powerpoint/2010/main" val="2696033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DFC808-CFDB-934A-ED54-C6F18D1E882E}"/>
              </a:ext>
            </a:extLst>
          </p:cNvPr>
          <p:cNvSpPr txBox="1"/>
          <p:nvPr/>
        </p:nvSpPr>
        <p:spPr>
          <a:xfrm>
            <a:off x="488841" y="1093808"/>
            <a:ext cx="4421529" cy="1528945"/>
          </a:xfrm>
          <a:prstGeom prst="rect">
            <a:avLst/>
          </a:prstGeom>
          <a:noFill/>
        </p:spPr>
        <p:txBody>
          <a:bodyPr wrap="square" rtlCol="0">
            <a:spAutoFit/>
          </a:bodyPr>
          <a:lstStyle/>
          <a:p>
            <a:pPr marL="457200" indent="-457200">
              <a:buAutoNum type="arabicPeriod" startAt="4"/>
            </a:pPr>
            <a:r>
              <a:rPr lang="en-IN" b="1" dirty="0"/>
              <a:t>Defining Architecture CNN model</a:t>
            </a:r>
          </a:p>
          <a:p>
            <a:endParaRPr lang="en-IN" b="1" dirty="0"/>
          </a:p>
          <a:p>
            <a:r>
              <a:rPr lang="en-US" dirty="0"/>
              <a:t>The CNN model consists of three convolutional layers, followed by fully connected layers for classification.</a:t>
            </a:r>
            <a:endParaRPr lang="en-IN" dirty="0"/>
          </a:p>
        </p:txBody>
      </p:sp>
      <p:pic>
        <p:nvPicPr>
          <p:cNvPr id="4" name="Picture 3">
            <a:extLst>
              <a:ext uri="{FF2B5EF4-FFF2-40B4-BE49-F238E27FC236}">
                <a16:creationId xmlns:a16="http://schemas.microsoft.com/office/drawing/2014/main" id="{65B9B9AF-F456-B6AD-1A00-8FD8F1B98D7A}"/>
              </a:ext>
            </a:extLst>
          </p:cNvPr>
          <p:cNvPicPr>
            <a:picLocks noChangeAspect="1"/>
          </p:cNvPicPr>
          <p:nvPr/>
        </p:nvPicPr>
        <p:blipFill>
          <a:blip r:embed="rId2"/>
          <a:stretch>
            <a:fillRect/>
          </a:stretch>
        </p:blipFill>
        <p:spPr>
          <a:xfrm>
            <a:off x="974334" y="2779295"/>
            <a:ext cx="3202289" cy="3922289"/>
          </a:xfrm>
          <a:prstGeom prst="rect">
            <a:avLst/>
          </a:prstGeom>
        </p:spPr>
      </p:pic>
      <p:pic>
        <p:nvPicPr>
          <p:cNvPr id="6" name="Picture 5" descr="A diagram of a diagram&#10;&#10;AI-generated content may be incorrect.">
            <a:extLst>
              <a:ext uri="{FF2B5EF4-FFF2-40B4-BE49-F238E27FC236}">
                <a16:creationId xmlns:a16="http://schemas.microsoft.com/office/drawing/2014/main" id="{24F7A5D3-6DF1-20FE-844C-26D404431F40}"/>
              </a:ext>
            </a:extLst>
          </p:cNvPr>
          <p:cNvPicPr>
            <a:picLocks noChangeAspect="1"/>
          </p:cNvPicPr>
          <p:nvPr/>
        </p:nvPicPr>
        <p:blipFill>
          <a:blip r:embed="rId3"/>
          <a:stretch>
            <a:fillRect/>
          </a:stretch>
        </p:blipFill>
        <p:spPr>
          <a:xfrm>
            <a:off x="5074845" y="961326"/>
            <a:ext cx="1103849" cy="5764192"/>
          </a:xfrm>
          <a:prstGeom prst="rect">
            <a:avLst/>
          </a:prstGeom>
        </p:spPr>
      </p:pic>
      <p:pic>
        <p:nvPicPr>
          <p:cNvPr id="8" name="Picture 7">
            <a:extLst>
              <a:ext uri="{FF2B5EF4-FFF2-40B4-BE49-F238E27FC236}">
                <a16:creationId xmlns:a16="http://schemas.microsoft.com/office/drawing/2014/main" id="{3E1B536C-D71D-215E-6EC9-39447664605A}"/>
              </a:ext>
            </a:extLst>
          </p:cNvPr>
          <p:cNvPicPr>
            <a:picLocks noChangeAspect="1"/>
          </p:cNvPicPr>
          <p:nvPr/>
        </p:nvPicPr>
        <p:blipFill>
          <a:blip r:embed="rId4"/>
          <a:stretch>
            <a:fillRect/>
          </a:stretch>
        </p:blipFill>
        <p:spPr>
          <a:xfrm>
            <a:off x="6701588" y="3164305"/>
            <a:ext cx="5225613" cy="3145603"/>
          </a:xfrm>
          <a:prstGeom prst="rect">
            <a:avLst/>
          </a:prstGeom>
        </p:spPr>
      </p:pic>
      <p:sp>
        <p:nvSpPr>
          <p:cNvPr id="9" name="TextBox 8">
            <a:extLst>
              <a:ext uri="{FF2B5EF4-FFF2-40B4-BE49-F238E27FC236}">
                <a16:creationId xmlns:a16="http://schemas.microsoft.com/office/drawing/2014/main" id="{008A53FF-0879-6BFC-E003-42821E8D2481}"/>
              </a:ext>
            </a:extLst>
          </p:cNvPr>
          <p:cNvSpPr txBox="1"/>
          <p:nvPr/>
        </p:nvSpPr>
        <p:spPr>
          <a:xfrm>
            <a:off x="6701588" y="1117871"/>
            <a:ext cx="4421529" cy="1497974"/>
          </a:xfrm>
          <a:prstGeom prst="rect">
            <a:avLst/>
          </a:prstGeom>
          <a:noFill/>
        </p:spPr>
        <p:txBody>
          <a:bodyPr wrap="square" rtlCol="0">
            <a:spAutoFit/>
          </a:bodyPr>
          <a:lstStyle/>
          <a:p>
            <a:pPr marL="457200" indent="-457200">
              <a:buAutoNum type="arabicPeriod" startAt="5"/>
            </a:pPr>
            <a:r>
              <a:rPr lang="en-IN" b="1" dirty="0"/>
              <a:t>Training the model</a:t>
            </a:r>
          </a:p>
          <a:p>
            <a:endParaRPr lang="en-IN" b="1" dirty="0"/>
          </a:p>
          <a:p>
            <a:r>
              <a:rPr lang="en-US" sz="1800" dirty="0"/>
              <a:t>Once the model is compiled, it is trained on the training dataset and validated using the test dataset.</a:t>
            </a:r>
            <a:endParaRPr lang="en-IN" sz="1800" dirty="0"/>
          </a:p>
        </p:txBody>
      </p:sp>
    </p:spTree>
    <p:extLst>
      <p:ext uri="{BB962C8B-B14F-4D97-AF65-F5344CB8AC3E}">
        <p14:creationId xmlns:p14="http://schemas.microsoft.com/office/powerpoint/2010/main" val="1293036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E94257-F639-A039-517E-5DE1CEBA459A}"/>
              </a:ext>
            </a:extLst>
          </p:cNvPr>
          <p:cNvSpPr txBox="1"/>
          <p:nvPr/>
        </p:nvSpPr>
        <p:spPr>
          <a:xfrm>
            <a:off x="517358" y="1070807"/>
            <a:ext cx="9121408" cy="954300"/>
          </a:xfrm>
          <a:prstGeom prst="rect">
            <a:avLst/>
          </a:prstGeom>
          <a:noFill/>
        </p:spPr>
        <p:txBody>
          <a:bodyPr wrap="none" rtlCol="0">
            <a:spAutoFit/>
          </a:bodyPr>
          <a:lstStyle/>
          <a:p>
            <a:pPr marL="457200" indent="-457200">
              <a:buAutoNum type="arabicPeriod" startAt="6"/>
            </a:pPr>
            <a:r>
              <a:rPr lang="en-IN" b="1" dirty="0"/>
              <a:t>Evaluating Model Performance</a:t>
            </a:r>
          </a:p>
          <a:p>
            <a:endParaRPr lang="en-IN" b="1" dirty="0"/>
          </a:p>
          <a:p>
            <a:r>
              <a:rPr lang="en-US" sz="1800" dirty="0"/>
              <a:t>After training, the model's performance is evaluated using accuracy and loss graphs.</a:t>
            </a:r>
            <a:endParaRPr lang="en-IN" sz="1800" dirty="0"/>
          </a:p>
        </p:txBody>
      </p:sp>
      <p:pic>
        <p:nvPicPr>
          <p:cNvPr id="4" name="Picture 3">
            <a:extLst>
              <a:ext uri="{FF2B5EF4-FFF2-40B4-BE49-F238E27FC236}">
                <a16:creationId xmlns:a16="http://schemas.microsoft.com/office/drawing/2014/main" id="{285DB789-4405-5007-4846-3DE81FA21FD8}"/>
              </a:ext>
            </a:extLst>
          </p:cNvPr>
          <p:cNvPicPr>
            <a:picLocks noChangeAspect="1"/>
          </p:cNvPicPr>
          <p:nvPr/>
        </p:nvPicPr>
        <p:blipFill>
          <a:blip r:embed="rId2"/>
          <a:stretch>
            <a:fillRect/>
          </a:stretch>
        </p:blipFill>
        <p:spPr>
          <a:xfrm>
            <a:off x="6340206" y="2177714"/>
            <a:ext cx="5474695" cy="4403559"/>
          </a:xfrm>
          <a:prstGeom prst="rect">
            <a:avLst/>
          </a:prstGeom>
        </p:spPr>
      </p:pic>
      <p:pic>
        <p:nvPicPr>
          <p:cNvPr id="6" name="Picture 5">
            <a:extLst>
              <a:ext uri="{FF2B5EF4-FFF2-40B4-BE49-F238E27FC236}">
                <a16:creationId xmlns:a16="http://schemas.microsoft.com/office/drawing/2014/main" id="{76985676-8BD4-79D0-1C02-37954A110E91}"/>
              </a:ext>
            </a:extLst>
          </p:cNvPr>
          <p:cNvPicPr>
            <a:picLocks noChangeAspect="1"/>
          </p:cNvPicPr>
          <p:nvPr/>
        </p:nvPicPr>
        <p:blipFill>
          <a:blip r:embed="rId3"/>
          <a:stretch>
            <a:fillRect/>
          </a:stretch>
        </p:blipFill>
        <p:spPr>
          <a:xfrm>
            <a:off x="377099" y="2177715"/>
            <a:ext cx="5564397" cy="4403558"/>
          </a:xfrm>
          <a:prstGeom prst="rect">
            <a:avLst/>
          </a:prstGeom>
        </p:spPr>
      </p:pic>
    </p:spTree>
    <p:extLst>
      <p:ext uri="{BB962C8B-B14F-4D97-AF65-F5344CB8AC3E}">
        <p14:creationId xmlns:p14="http://schemas.microsoft.com/office/powerpoint/2010/main" val="1636770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7E230B-494B-F8AC-06D9-529442C04177}"/>
              </a:ext>
            </a:extLst>
          </p:cNvPr>
          <p:cNvSpPr txBox="1"/>
          <p:nvPr/>
        </p:nvSpPr>
        <p:spPr>
          <a:xfrm>
            <a:off x="523371" y="1225318"/>
            <a:ext cx="9619249" cy="1241622"/>
          </a:xfrm>
          <a:prstGeom prst="rect">
            <a:avLst/>
          </a:prstGeom>
          <a:noFill/>
        </p:spPr>
        <p:txBody>
          <a:bodyPr wrap="square">
            <a:spAutoFit/>
          </a:bodyPr>
          <a:lstStyle/>
          <a:p>
            <a:pPr marL="457200" indent="-457200">
              <a:buAutoNum type="arabicPeriod" startAt="7"/>
            </a:pPr>
            <a:r>
              <a:rPr lang="en-US" b="1" dirty="0"/>
              <a:t>Prediction Function</a:t>
            </a:r>
          </a:p>
          <a:p>
            <a:endParaRPr lang="en-US" b="1" dirty="0"/>
          </a:p>
          <a:p>
            <a:r>
              <a:rPr lang="en-US" dirty="0"/>
              <a:t>The </a:t>
            </a:r>
            <a:r>
              <a:rPr lang="en-US" b="1" dirty="0" err="1"/>
              <a:t>predict_fun</a:t>
            </a:r>
            <a:r>
              <a:rPr lang="en-US" b="1" dirty="0"/>
              <a:t>()</a:t>
            </a:r>
            <a:r>
              <a:rPr lang="en-US" dirty="0"/>
              <a:t> function takes an image as input, preprocesses it, and predicts whether the waste is </a:t>
            </a:r>
            <a:r>
              <a:rPr lang="en-US" b="1" dirty="0"/>
              <a:t>Organic or Recyclable</a:t>
            </a:r>
            <a:r>
              <a:rPr lang="en-US" dirty="0"/>
              <a:t> using the trained CNN model.</a:t>
            </a:r>
            <a:endParaRPr lang="en-IN" dirty="0"/>
          </a:p>
        </p:txBody>
      </p:sp>
      <p:pic>
        <p:nvPicPr>
          <p:cNvPr id="5" name="Picture 4">
            <a:extLst>
              <a:ext uri="{FF2B5EF4-FFF2-40B4-BE49-F238E27FC236}">
                <a16:creationId xmlns:a16="http://schemas.microsoft.com/office/drawing/2014/main" id="{8F108AA3-73ED-C9E4-D67B-92C146390097}"/>
              </a:ext>
            </a:extLst>
          </p:cNvPr>
          <p:cNvPicPr>
            <a:picLocks noChangeAspect="1"/>
          </p:cNvPicPr>
          <p:nvPr/>
        </p:nvPicPr>
        <p:blipFill>
          <a:blip r:embed="rId2"/>
          <a:stretch>
            <a:fillRect/>
          </a:stretch>
        </p:blipFill>
        <p:spPr>
          <a:xfrm>
            <a:off x="2294520" y="2941721"/>
            <a:ext cx="6076950" cy="3438525"/>
          </a:xfrm>
          <a:prstGeom prst="rect">
            <a:avLst/>
          </a:prstGeom>
        </p:spPr>
      </p:pic>
    </p:spTree>
    <p:extLst>
      <p:ext uri="{BB962C8B-B14F-4D97-AF65-F5344CB8AC3E}">
        <p14:creationId xmlns:p14="http://schemas.microsoft.com/office/powerpoint/2010/main" val="2467741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255104" y="1054412"/>
            <a:ext cx="6102626" cy="400110"/>
          </a:xfrm>
          <a:prstGeom prst="rect">
            <a:avLst/>
          </a:prstGeom>
          <a:noFill/>
        </p:spPr>
        <p:txBody>
          <a:bodyPr wrap="square">
            <a:spAutoFit/>
          </a:bodyPr>
          <a:lstStyle/>
          <a:p>
            <a:r>
              <a:rPr lang="en-US" sz="2000" b="1" dirty="0">
                <a:solidFill>
                  <a:srgbClr val="213163"/>
                </a:solidFill>
              </a:rPr>
              <a:t>Screenshot of Output:  </a:t>
            </a:r>
            <a:endParaRPr lang="en-IN" sz="2000" b="1" dirty="0">
              <a:solidFill>
                <a:srgbClr val="213163"/>
              </a:solidFill>
            </a:endParaRPr>
          </a:p>
        </p:txBody>
      </p:sp>
      <p:pic>
        <p:nvPicPr>
          <p:cNvPr id="4" name="Picture 3">
            <a:extLst>
              <a:ext uri="{FF2B5EF4-FFF2-40B4-BE49-F238E27FC236}">
                <a16:creationId xmlns:a16="http://schemas.microsoft.com/office/drawing/2014/main" id="{78C70768-F3F4-AF09-D302-D9E03DFF462D}"/>
              </a:ext>
            </a:extLst>
          </p:cNvPr>
          <p:cNvPicPr>
            <a:picLocks noChangeAspect="1"/>
          </p:cNvPicPr>
          <p:nvPr/>
        </p:nvPicPr>
        <p:blipFill>
          <a:blip r:embed="rId2"/>
          <a:stretch>
            <a:fillRect/>
          </a:stretch>
        </p:blipFill>
        <p:spPr>
          <a:xfrm>
            <a:off x="400645" y="1975555"/>
            <a:ext cx="5467953" cy="4261556"/>
          </a:xfrm>
          <a:prstGeom prst="rect">
            <a:avLst/>
          </a:prstGeom>
        </p:spPr>
      </p:pic>
      <p:pic>
        <p:nvPicPr>
          <p:cNvPr id="6" name="Picture 5">
            <a:extLst>
              <a:ext uri="{FF2B5EF4-FFF2-40B4-BE49-F238E27FC236}">
                <a16:creationId xmlns:a16="http://schemas.microsoft.com/office/drawing/2014/main" id="{E825377F-AAE1-A1FF-CDC9-B7184A78CD13}"/>
              </a:ext>
            </a:extLst>
          </p:cNvPr>
          <p:cNvPicPr>
            <a:picLocks noChangeAspect="1"/>
          </p:cNvPicPr>
          <p:nvPr/>
        </p:nvPicPr>
        <p:blipFill>
          <a:blip r:embed="rId3"/>
          <a:stretch>
            <a:fillRect/>
          </a:stretch>
        </p:blipFill>
        <p:spPr>
          <a:xfrm>
            <a:off x="6357730" y="1975555"/>
            <a:ext cx="5150372" cy="4261556"/>
          </a:xfrm>
          <a:prstGeom prst="rect">
            <a:avLst/>
          </a:prstGeom>
        </p:spPr>
      </p:pic>
    </p:spTree>
    <p:extLst>
      <p:ext uri="{BB962C8B-B14F-4D97-AF65-F5344CB8AC3E}">
        <p14:creationId xmlns:p14="http://schemas.microsoft.com/office/powerpoint/2010/main" val="1635949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149087" y="988151"/>
            <a:ext cx="6102626" cy="400110"/>
          </a:xfrm>
          <a:prstGeom prst="rect">
            <a:avLst/>
          </a:prstGeom>
          <a:noFill/>
        </p:spPr>
        <p:txBody>
          <a:bodyPr wrap="square">
            <a:spAutoFit/>
          </a:bodyPr>
          <a:lstStyle/>
          <a:p>
            <a:r>
              <a:rPr lang="en-US" sz="2000" b="1" dirty="0">
                <a:solidFill>
                  <a:srgbClr val="213163"/>
                </a:solidFill>
              </a:rPr>
              <a:t>Conclusion:</a:t>
            </a:r>
            <a:r>
              <a:rPr lang="en-US" sz="1800" b="1" dirty="0">
                <a:solidFill>
                  <a:srgbClr val="213163"/>
                </a:solidFill>
              </a:rPr>
              <a:t>  </a:t>
            </a:r>
            <a:endParaRPr lang="en-IN" sz="1800" dirty="0">
              <a:solidFill>
                <a:srgbClr val="213163"/>
              </a:solidFill>
            </a:endParaRPr>
          </a:p>
        </p:txBody>
      </p:sp>
      <p:sp>
        <p:nvSpPr>
          <p:cNvPr id="4" name="TextBox 3">
            <a:extLst>
              <a:ext uri="{FF2B5EF4-FFF2-40B4-BE49-F238E27FC236}">
                <a16:creationId xmlns:a16="http://schemas.microsoft.com/office/drawing/2014/main" id="{143755B8-F21B-D114-8352-E1677B72F91A}"/>
              </a:ext>
            </a:extLst>
          </p:cNvPr>
          <p:cNvSpPr txBox="1"/>
          <p:nvPr/>
        </p:nvSpPr>
        <p:spPr>
          <a:xfrm>
            <a:off x="583531" y="1612734"/>
            <a:ext cx="10762248" cy="1241622"/>
          </a:xfrm>
          <a:prstGeom prst="rect">
            <a:avLst/>
          </a:prstGeom>
          <a:noFill/>
        </p:spPr>
        <p:txBody>
          <a:bodyPr wrap="square">
            <a:spAutoFit/>
          </a:bodyPr>
          <a:lstStyle/>
          <a:p>
            <a:r>
              <a:rPr lang="en-US" dirty="0"/>
              <a:t>In this project, a Convolutional Neural Network (CNN) was successfully developed to classify waste images as Organic or Recyclable. The model was trained using a dataset containing labeled waste images, with data preprocessing, augmentation, and deep learning techniques applied to improve accuracy.</a:t>
            </a:r>
            <a:endParaRPr lang="en-IN" dirty="0"/>
          </a:p>
        </p:txBody>
      </p:sp>
      <p:sp>
        <p:nvSpPr>
          <p:cNvPr id="6" name="TextBox 5">
            <a:extLst>
              <a:ext uri="{FF2B5EF4-FFF2-40B4-BE49-F238E27FC236}">
                <a16:creationId xmlns:a16="http://schemas.microsoft.com/office/drawing/2014/main" id="{E3C6E9C5-2FD3-4C69-2F4A-C877A8F4F750}"/>
              </a:ext>
            </a:extLst>
          </p:cNvPr>
          <p:cNvSpPr txBox="1"/>
          <p:nvPr/>
        </p:nvSpPr>
        <p:spPr>
          <a:xfrm>
            <a:off x="246645" y="3239172"/>
            <a:ext cx="10497553" cy="1816266"/>
          </a:xfrm>
          <a:prstGeom prst="rect">
            <a:avLst/>
          </a:prstGeom>
          <a:noFill/>
        </p:spPr>
        <p:txBody>
          <a:bodyPr wrap="square">
            <a:spAutoFit/>
          </a:bodyPr>
          <a:lstStyle/>
          <a:p>
            <a:r>
              <a:rPr lang="en-US" b="1" dirty="0"/>
              <a:t>Key Achievements:</a:t>
            </a:r>
          </a:p>
          <a:p>
            <a:endParaRPr lang="en-US" dirty="0"/>
          </a:p>
          <a:p>
            <a:pPr marL="342900" indent="-342900">
              <a:buFont typeface="Arial" panose="020B0604020202020204" pitchFamily="34" charset="0"/>
              <a:buChar char="•"/>
            </a:pPr>
            <a:r>
              <a:rPr lang="en-US" dirty="0"/>
              <a:t>Successfully implemented a CNN model for waste classification.</a:t>
            </a:r>
          </a:p>
          <a:p>
            <a:pPr marL="342900" indent="-342900">
              <a:buFont typeface="Arial" panose="020B0604020202020204" pitchFamily="34" charset="0"/>
              <a:buChar char="•"/>
            </a:pPr>
            <a:r>
              <a:rPr lang="en-US" dirty="0"/>
              <a:t>Applied image preprocessing (resizing, normalization, augmentation) for better learning.</a:t>
            </a:r>
          </a:p>
          <a:p>
            <a:pPr marL="342900" indent="-342900">
              <a:buFont typeface="Arial" panose="020B0604020202020204" pitchFamily="34" charset="0"/>
              <a:buChar char="•"/>
            </a:pPr>
            <a:r>
              <a:rPr lang="en-US" dirty="0"/>
              <a:t>Achieved high accuracy (~90%) on the test dataset.</a:t>
            </a:r>
          </a:p>
          <a:p>
            <a:pPr marL="342900" indent="-342900">
              <a:buFont typeface="Arial" panose="020B0604020202020204" pitchFamily="34" charset="0"/>
              <a:buChar char="•"/>
            </a:pPr>
            <a:r>
              <a:rPr lang="en-US" dirty="0"/>
              <a:t>Developed a prediction function to classify new waste images.</a:t>
            </a:r>
          </a:p>
        </p:txBody>
      </p:sp>
      <p:sp>
        <p:nvSpPr>
          <p:cNvPr id="2" name="TextBox 1">
            <a:extLst>
              <a:ext uri="{FF2B5EF4-FFF2-40B4-BE49-F238E27FC236}">
                <a16:creationId xmlns:a16="http://schemas.microsoft.com/office/drawing/2014/main" id="{281A61DB-5C2E-8607-7144-B9D4B939A459}"/>
              </a:ext>
            </a:extLst>
          </p:cNvPr>
          <p:cNvSpPr txBox="1"/>
          <p:nvPr/>
        </p:nvSpPr>
        <p:spPr>
          <a:xfrm>
            <a:off x="246645" y="5392699"/>
            <a:ext cx="11248805" cy="954300"/>
          </a:xfrm>
          <a:prstGeom prst="rect">
            <a:avLst/>
          </a:prstGeom>
          <a:noFill/>
        </p:spPr>
        <p:txBody>
          <a:bodyPr wrap="square" rtlCol="0">
            <a:spAutoFit/>
          </a:bodyPr>
          <a:lstStyle/>
          <a:p>
            <a:r>
              <a:rPr lang="en-IN" b="1" u="sng" dirty="0"/>
              <a:t>Important Links</a:t>
            </a:r>
          </a:p>
          <a:p>
            <a:pPr marL="342900" indent="-342900">
              <a:buFont typeface="Arial" panose="020B0604020202020204" pitchFamily="34" charset="0"/>
              <a:buChar char="•"/>
            </a:pPr>
            <a:r>
              <a:rPr lang="en-IN" dirty="0"/>
              <a:t>Dataset Link – </a:t>
            </a:r>
            <a:r>
              <a:rPr lang="en-IN" dirty="0">
                <a:hlinkClick r:id="rId2"/>
              </a:rPr>
              <a:t>Click here</a:t>
            </a:r>
            <a:endParaRPr lang="en-IN" dirty="0"/>
          </a:p>
          <a:p>
            <a:pPr marL="342900" indent="-342900">
              <a:buFont typeface="Arial" panose="020B0604020202020204" pitchFamily="34" charset="0"/>
              <a:buChar char="•"/>
            </a:pPr>
            <a:r>
              <a:rPr lang="en-IN" dirty="0"/>
              <a:t>Repo Link – </a:t>
            </a:r>
            <a:r>
              <a:rPr lang="en-IN" dirty="0">
                <a:hlinkClick r:id="rId3"/>
              </a:rPr>
              <a:t>Click Here</a:t>
            </a:r>
            <a:endParaRPr lang="en-IN" dirty="0"/>
          </a:p>
        </p:txBody>
      </p:sp>
    </p:spTree>
    <p:extLst>
      <p:ext uri="{BB962C8B-B14F-4D97-AF65-F5344CB8AC3E}">
        <p14:creationId xmlns:p14="http://schemas.microsoft.com/office/powerpoint/2010/main" val="151988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255104" y="1054412"/>
            <a:ext cx="6102626" cy="400110"/>
          </a:xfrm>
          <a:prstGeom prst="rect">
            <a:avLst/>
          </a:prstGeom>
          <a:noFill/>
        </p:spPr>
        <p:txBody>
          <a:bodyPr wrap="square">
            <a:spAutoFit/>
          </a:bodyPr>
          <a:lstStyle/>
          <a:p>
            <a:r>
              <a:rPr lang="en-US" sz="2000" b="1" dirty="0">
                <a:solidFill>
                  <a:srgbClr val="213163"/>
                </a:solidFill>
              </a:rPr>
              <a:t>Problem Statement:  </a:t>
            </a:r>
            <a:endParaRPr lang="en-IN" sz="2000" b="1" dirty="0">
              <a:solidFill>
                <a:srgbClr val="213163"/>
              </a:solidFill>
            </a:endParaRPr>
          </a:p>
        </p:txBody>
      </p:sp>
      <p:sp>
        <p:nvSpPr>
          <p:cNvPr id="2" name="TextBox 1">
            <a:extLst>
              <a:ext uri="{FF2B5EF4-FFF2-40B4-BE49-F238E27FC236}">
                <a16:creationId xmlns:a16="http://schemas.microsoft.com/office/drawing/2014/main" id="{E820CD53-007C-2A88-8CAC-87F0DE5F92C0}"/>
              </a:ext>
            </a:extLst>
          </p:cNvPr>
          <p:cNvSpPr txBox="1"/>
          <p:nvPr/>
        </p:nvSpPr>
        <p:spPr>
          <a:xfrm>
            <a:off x="475786" y="1996068"/>
            <a:ext cx="10297318" cy="2246769"/>
          </a:xfrm>
          <a:prstGeom prst="rect">
            <a:avLst/>
          </a:prstGeom>
          <a:noFill/>
        </p:spPr>
        <p:txBody>
          <a:bodyPr wrap="square" rtlCol="0">
            <a:spAutoFit/>
          </a:bodyPr>
          <a:lstStyle/>
          <a:p>
            <a:r>
              <a:rPr lang="en-IN" sz="2000" dirty="0"/>
              <a:t>Develop the </a:t>
            </a:r>
            <a:r>
              <a:rPr lang="en-IN" sz="2000" b="1" dirty="0"/>
              <a:t>CNN (Convolutional Neural Network)</a:t>
            </a:r>
            <a:r>
              <a:rPr lang="en-IN" sz="2000" dirty="0"/>
              <a:t> Model that can automatically predict waste type as Organic or Recyclable using image recognition techniques using the given dataset for Training and Testing which contain images of </a:t>
            </a:r>
            <a:r>
              <a:rPr lang="en-IN" sz="2000" b="1" dirty="0"/>
              <a:t>organic waste </a:t>
            </a:r>
            <a:r>
              <a:rPr lang="en-IN" sz="2000" dirty="0"/>
              <a:t>(food scraps, leaves) and </a:t>
            </a:r>
            <a:r>
              <a:rPr lang="en-IN" sz="2000" b="1" dirty="0"/>
              <a:t>recyclable waste </a:t>
            </a:r>
            <a:r>
              <a:rPr lang="en-IN" sz="2000" dirty="0"/>
              <a:t>(plastic, glass, paper, metal)</a:t>
            </a:r>
          </a:p>
          <a:p>
            <a:endParaRPr lang="en-IN" sz="2000" dirty="0"/>
          </a:p>
          <a:p>
            <a:endParaRPr lang="en-IN" sz="2000" dirty="0"/>
          </a:p>
          <a:p>
            <a:r>
              <a:rPr lang="en-IN" sz="2000" dirty="0"/>
              <a:t>Dataset Link - </a:t>
            </a:r>
            <a:r>
              <a:rPr lang="en-IN" sz="2000" dirty="0">
                <a:hlinkClick r:id="rId2"/>
              </a:rPr>
              <a:t>https://www.kaggle.com/datasets/techsash/waste-classification-data</a:t>
            </a:r>
            <a:endParaRPr lang="en-IN" sz="2000" dirty="0"/>
          </a:p>
        </p:txBody>
      </p:sp>
      <p:sp>
        <p:nvSpPr>
          <p:cNvPr id="4" name="TextBox 3">
            <a:extLst>
              <a:ext uri="{FF2B5EF4-FFF2-40B4-BE49-F238E27FC236}">
                <a16:creationId xmlns:a16="http://schemas.microsoft.com/office/drawing/2014/main" id="{67F6C8A7-F1D6-A752-0E09-B7EA5EF47C5A}"/>
              </a:ext>
            </a:extLst>
          </p:cNvPr>
          <p:cNvSpPr txBox="1"/>
          <p:nvPr/>
        </p:nvSpPr>
        <p:spPr>
          <a:xfrm>
            <a:off x="475786" y="4784383"/>
            <a:ext cx="6934912" cy="1528945"/>
          </a:xfrm>
          <a:prstGeom prst="rect">
            <a:avLst/>
          </a:prstGeom>
          <a:noFill/>
        </p:spPr>
        <p:txBody>
          <a:bodyPr wrap="none" rtlCol="0">
            <a:spAutoFit/>
          </a:bodyPr>
          <a:lstStyle/>
          <a:p>
            <a:r>
              <a:rPr lang="en-IN" b="1" dirty="0"/>
              <a:t>Challenges:</a:t>
            </a:r>
          </a:p>
          <a:p>
            <a:endParaRPr lang="en-IN" b="1" dirty="0"/>
          </a:p>
          <a:p>
            <a:pPr marL="342900" indent="-342900">
              <a:buFont typeface="Arial" panose="020B0604020202020204" pitchFamily="34" charset="0"/>
              <a:buChar char="•"/>
            </a:pPr>
            <a:r>
              <a:rPr lang="en-IN" dirty="0"/>
              <a:t>Inefficient manual waste sorting</a:t>
            </a:r>
          </a:p>
          <a:p>
            <a:pPr marL="342900" indent="-342900">
              <a:buFont typeface="Arial" panose="020B0604020202020204" pitchFamily="34" charset="0"/>
              <a:buChar char="•"/>
            </a:pPr>
            <a:r>
              <a:rPr lang="en-IN" dirty="0"/>
              <a:t>Misclassification reduces recycling efficiency</a:t>
            </a:r>
          </a:p>
          <a:p>
            <a:pPr marL="342900" indent="-342900">
              <a:buFont typeface="Arial" panose="020B0604020202020204" pitchFamily="34" charset="0"/>
              <a:buChar char="•"/>
            </a:pPr>
            <a:r>
              <a:rPr lang="en-IN" dirty="0"/>
              <a:t>Need for an automated AI-based waste classification system</a:t>
            </a:r>
          </a:p>
        </p:txBody>
      </p:sp>
    </p:spTree>
    <p:extLst>
      <p:ext uri="{BB962C8B-B14F-4D97-AF65-F5344CB8AC3E}">
        <p14:creationId xmlns:p14="http://schemas.microsoft.com/office/powerpoint/2010/main" val="31965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94E319-C77C-49E2-964C-6E125D716194}"/>
              </a:ext>
            </a:extLst>
          </p:cNvPr>
          <p:cNvSpPr txBox="1"/>
          <p:nvPr/>
        </p:nvSpPr>
        <p:spPr>
          <a:xfrm>
            <a:off x="191911" y="972537"/>
            <a:ext cx="2652889" cy="400110"/>
          </a:xfrm>
          <a:prstGeom prst="rect">
            <a:avLst/>
          </a:prstGeom>
          <a:noFill/>
        </p:spPr>
        <p:txBody>
          <a:bodyPr wrap="square">
            <a:spAutoFit/>
          </a:bodyPr>
          <a:lstStyle/>
          <a:p>
            <a:r>
              <a:rPr lang="en-IN" sz="2000" b="1" dirty="0">
                <a:solidFill>
                  <a:srgbClr val="213163"/>
                </a:solidFill>
              </a:rPr>
              <a:t>Learning Objectives</a:t>
            </a:r>
            <a:endParaRPr lang="en-IN" sz="2000" dirty="0">
              <a:solidFill>
                <a:srgbClr val="213163"/>
              </a:solidFill>
            </a:endParaRPr>
          </a:p>
        </p:txBody>
      </p:sp>
      <p:cxnSp>
        <p:nvCxnSpPr>
          <p:cNvPr id="5" name="Straight Connector 4">
            <a:extLst>
              <a:ext uri="{FF2B5EF4-FFF2-40B4-BE49-F238E27FC236}">
                <a16:creationId xmlns:a16="http://schemas.microsoft.com/office/drawing/2014/main" id="{CA22F707-7F22-48A3-97EC-98EFB1023A55}"/>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A ladder leading to a large yellow circle&#10;&#10;Description automatically generated">
            <a:extLst>
              <a:ext uri="{FF2B5EF4-FFF2-40B4-BE49-F238E27FC236}">
                <a16:creationId xmlns:a16="http://schemas.microsoft.com/office/drawing/2014/main" id="{E2920B14-B344-4926-9729-BC7EBD91FF9A}"/>
              </a:ext>
            </a:extLst>
          </p:cNvPr>
          <p:cNvPicPr>
            <a:picLocks noChangeAspect="1"/>
          </p:cNvPicPr>
          <p:nvPr/>
        </p:nvPicPr>
        <p:blipFill rotWithShape="1">
          <a:blip r:embed="rId2">
            <a:alphaModFix amt="85000"/>
          </a:blip>
          <a:srcRect l="13763" t="6135" r="13650"/>
          <a:stretch/>
        </p:blipFill>
        <p:spPr>
          <a:xfrm>
            <a:off x="7345680" y="1442720"/>
            <a:ext cx="4500880" cy="4632960"/>
          </a:xfrm>
          <a:prstGeom prst="rect">
            <a:avLst/>
          </a:prstGeom>
        </p:spPr>
      </p:pic>
      <p:sp>
        <p:nvSpPr>
          <p:cNvPr id="7" name="TextBox 6">
            <a:extLst>
              <a:ext uri="{FF2B5EF4-FFF2-40B4-BE49-F238E27FC236}">
                <a16:creationId xmlns:a16="http://schemas.microsoft.com/office/drawing/2014/main" id="{6C264928-EACB-4739-BDDA-6799C99356F3}"/>
              </a:ext>
            </a:extLst>
          </p:cNvPr>
          <p:cNvSpPr txBox="1"/>
          <p:nvPr/>
        </p:nvSpPr>
        <p:spPr>
          <a:xfrm>
            <a:off x="8839200" y="3168609"/>
            <a:ext cx="1503681" cy="630942"/>
          </a:xfrm>
          <a:prstGeom prst="rect">
            <a:avLst/>
          </a:prstGeom>
          <a:noFill/>
        </p:spPr>
        <p:txBody>
          <a:bodyPr wrap="square" rtlCol="0">
            <a:spAutoFit/>
          </a:bodyPr>
          <a:lstStyle/>
          <a:p>
            <a:pPr>
              <a:spcAft>
                <a:spcPts val="800"/>
              </a:spcAft>
            </a:pPr>
            <a:r>
              <a:rPr lang="en-IN" sz="3500" b="1" dirty="0">
                <a:solidFill>
                  <a:schemeClr val="tx1"/>
                </a:solidFill>
                <a:latin typeface="+mn-lt"/>
              </a:rPr>
              <a:t>GOAL</a:t>
            </a:r>
          </a:p>
        </p:txBody>
      </p:sp>
      <p:sp>
        <p:nvSpPr>
          <p:cNvPr id="8" name="TextBox 7">
            <a:extLst>
              <a:ext uri="{FF2B5EF4-FFF2-40B4-BE49-F238E27FC236}">
                <a16:creationId xmlns:a16="http://schemas.microsoft.com/office/drawing/2014/main" id="{7B07EAB3-DBCB-72A3-7913-8C99ADF049BB}"/>
              </a:ext>
            </a:extLst>
          </p:cNvPr>
          <p:cNvSpPr txBox="1"/>
          <p:nvPr/>
        </p:nvSpPr>
        <p:spPr>
          <a:xfrm>
            <a:off x="194270" y="1675892"/>
            <a:ext cx="7151410" cy="4247317"/>
          </a:xfrm>
          <a:prstGeom prst="rect">
            <a:avLst/>
          </a:prstGeom>
          <a:noFill/>
        </p:spPr>
        <p:txBody>
          <a:bodyPr wrap="square" rtlCol="0">
            <a:spAutoFit/>
          </a:bodyPr>
          <a:lstStyle/>
          <a:p>
            <a:pPr marL="342900" indent="-342900">
              <a:buFont typeface="Arial" panose="020B0604020202020204" pitchFamily="34" charset="0"/>
              <a:buChar char="•"/>
            </a:pPr>
            <a:r>
              <a:rPr lang="en-US" sz="1800" b="1" dirty="0"/>
              <a:t>Understand Waste Classification</a:t>
            </a:r>
            <a:r>
              <a:rPr lang="en-US" sz="1800" dirty="0"/>
              <a:t> – Learn how AI models can be used to classify waste into Organic and Recyclable categories for better waste management.</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b="1" dirty="0"/>
              <a:t>Develop a CNN-Based Model</a:t>
            </a:r>
            <a:r>
              <a:rPr lang="en-US" sz="1800" dirty="0"/>
              <a:t> – Build a Convolutional Neural Network (CNN) that can automatically recognize and categorize waste items from images.</a:t>
            </a:r>
          </a:p>
          <a:p>
            <a:pPr marL="342900" indent="-342900">
              <a:buFont typeface="Arial" panose="020B0604020202020204" pitchFamily="34" charset="0"/>
              <a:buChar char="•"/>
            </a:pPr>
            <a:endParaRPr lang="en-US" sz="1800" b="1" dirty="0"/>
          </a:p>
          <a:p>
            <a:pPr marL="342900" indent="-342900">
              <a:buFont typeface="Arial" panose="020B0604020202020204" pitchFamily="34" charset="0"/>
              <a:buChar char="•"/>
            </a:pPr>
            <a:r>
              <a:rPr lang="en-US" sz="1800" b="1" dirty="0"/>
              <a:t>Enhance Accuracy Through Preprocessing</a:t>
            </a:r>
            <a:r>
              <a:rPr lang="en-US" sz="1800" dirty="0"/>
              <a:t> – Improve model performance using data preprocessing, augmentation, and optimization techniques.</a:t>
            </a:r>
          </a:p>
          <a:p>
            <a:pPr marL="342900" indent="-342900">
              <a:buFont typeface="Arial" panose="020B0604020202020204" pitchFamily="34" charset="0"/>
              <a:buChar char="•"/>
            </a:pPr>
            <a:endParaRPr lang="en-US" sz="1800" b="1" dirty="0"/>
          </a:p>
          <a:p>
            <a:pPr marL="342900" indent="-342900">
              <a:buFont typeface="Arial" panose="020B0604020202020204" pitchFamily="34" charset="0"/>
              <a:buChar char="•"/>
            </a:pPr>
            <a:r>
              <a:rPr lang="en-US" sz="1800" b="1" dirty="0"/>
              <a:t>Promote Efficient Recycling</a:t>
            </a:r>
            <a:r>
              <a:rPr lang="en-US" sz="1800" dirty="0"/>
              <a:t> – Implementing AI-powered waste detection system that can help reduce human effort, improve recycling efficiency, and minimize environmental impact.</a:t>
            </a:r>
          </a:p>
        </p:txBody>
      </p:sp>
    </p:spTree>
    <p:extLst>
      <p:ext uri="{BB962C8B-B14F-4D97-AF65-F5344CB8AC3E}">
        <p14:creationId xmlns:p14="http://schemas.microsoft.com/office/powerpoint/2010/main" val="2932052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135834" y="1079696"/>
            <a:ext cx="6102626" cy="400110"/>
          </a:xfrm>
          <a:prstGeom prst="rect">
            <a:avLst/>
          </a:prstGeom>
          <a:noFill/>
        </p:spPr>
        <p:txBody>
          <a:bodyPr wrap="square">
            <a:spAutoFit/>
          </a:bodyPr>
          <a:lstStyle/>
          <a:p>
            <a:r>
              <a:rPr lang="en-US" sz="1800" b="1" dirty="0">
                <a:solidFill>
                  <a:srgbClr val="213163"/>
                </a:solidFill>
              </a:rPr>
              <a:t>T</a:t>
            </a:r>
            <a:r>
              <a:rPr lang="en-IN" sz="2000" b="1" dirty="0" err="1">
                <a:solidFill>
                  <a:srgbClr val="213163"/>
                </a:solidFill>
              </a:rPr>
              <a:t>ools</a:t>
            </a:r>
            <a:r>
              <a:rPr lang="en-IN" sz="2000" b="1" dirty="0">
                <a:solidFill>
                  <a:srgbClr val="213163"/>
                </a:solidFill>
              </a:rPr>
              <a:t> and Technology used </a:t>
            </a:r>
          </a:p>
        </p:txBody>
      </p:sp>
      <p:sp>
        <p:nvSpPr>
          <p:cNvPr id="2" name="TextBox 1">
            <a:extLst>
              <a:ext uri="{FF2B5EF4-FFF2-40B4-BE49-F238E27FC236}">
                <a16:creationId xmlns:a16="http://schemas.microsoft.com/office/drawing/2014/main" id="{243F97F5-639D-0A25-DD63-1661FCA98102}"/>
              </a:ext>
            </a:extLst>
          </p:cNvPr>
          <p:cNvSpPr txBox="1"/>
          <p:nvPr/>
        </p:nvSpPr>
        <p:spPr>
          <a:xfrm>
            <a:off x="385695" y="1821747"/>
            <a:ext cx="7764883" cy="4401205"/>
          </a:xfrm>
          <a:prstGeom prst="rect">
            <a:avLst/>
          </a:prstGeom>
          <a:noFill/>
        </p:spPr>
        <p:txBody>
          <a:bodyPr wrap="square" rtlCol="0">
            <a:spAutoFit/>
          </a:bodyPr>
          <a:lstStyle/>
          <a:p>
            <a:pPr marL="342900" indent="-342900">
              <a:buFont typeface="Wingdings" panose="05000000000000000000" pitchFamily="2" charset="2"/>
              <a:buChar char="Ø"/>
            </a:pPr>
            <a:r>
              <a:rPr lang="en-US" sz="2000" b="1" u="sng" dirty="0"/>
              <a:t>Programming Language used </a:t>
            </a:r>
          </a:p>
          <a:p>
            <a:pPr marL="342900" indent="-342900">
              <a:buFont typeface="Wingdings" panose="05000000000000000000" pitchFamily="2" charset="2"/>
              <a:buChar char="Ø"/>
            </a:pPr>
            <a:endParaRPr lang="en-US" sz="2000" b="1" u="sng" dirty="0"/>
          </a:p>
          <a:p>
            <a:pPr marL="342900" indent="-342900">
              <a:buFont typeface="+mj-lt"/>
              <a:buAutoNum type="arabicPeriod"/>
            </a:pPr>
            <a:r>
              <a:rPr lang="en-US" sz="1800" b="1" dirty="0"/>
              <a:t>Python</a:t>
            </a:r>
            <a:r>
              <a:rPr lang="en-US" sz="1800" dirty="0"/>
              <a:t> </a:t>
            </a:r>
            <a:r>
              <a:rPr lang="en-IN" sz="1800" dirty="0">
                <a:latin typeface="Arial" panose="020B0604020202020204" pitchFamily="34" charset="0"/>
                <a:cs typeface="Arial" panose="020B0604020202020204" pitchFamily="34" charset="0"/>
              </a:rPr>
              <a:t>– Python is </a:t>
            </a:r>
            <a:r>
              <a:rPr lang="en-US" sz="1800" dirty="0"/>
              <a:t>used </a:t>
            </a:r>
            <a:r>
              <a:rPr lang="en-IN" sz="1800" dirty="0">
                <a:latin typeface="Arial" panose="020B0604020202020204" pitchFamily="34" charset="0"/>
                <a:cs typeface="Arial" panose="020B0604020202020204" pitchFamily="34" charset="0"/>
              </a:rPr>
              <a:t>as p</a:t>
            </a:r>
            <a:r>
              <a:rPr lang="en-US" sz="1800" dirty="0" err="1"/>
              <a:t>rimary</a:t>
            </a:r>
            <a:r>
              <a:rPr lang="en-US" sz="1800" dirty="0"/>
              <a:t> language for model training, data processing, and data visualization.</a:t>
            </a:r>
          </a:p>
          <a:p>
            <a:pPr marL="342900" indent="-342900">
              <a:buFont typeface="+mj-lt"/>
              <a:buAutoNum type="arabicPeriod"/>
            </a:pPr>
            <a:endParaRPr lang="en-US" sz="2000" dirty="0"/>
          </a:p>
          <a:p>
            <a:pPr marL="342900" indent="-342900">
              <a:buFont typeface="+mj-lt"/>
              <a:buAutoNum type="arabicPeriod"/>
            </a:pPr>
            <a:endParaRPr lang="en-US" sz="2000" dirty="0"/>
          </a:p>
          <a:p>
            <a:pPr marL="285750" indent="-285750">
              <a:buFont typeface="Wingdings" panose="05000000000000000000" pitchFamily="2" charset="2"/>
              <a:buChar char="Ø"/>
            </a:pPr>
            <a:r>
              <a:rPr lang="en-IN" sz="2000" b="1" u="sng" dirty="0"/>
              <a:t>Libraries used </a:t>
            </a:r>
          </a:p>
          <a:p>
            <a:pPr marL="285750" indent="-285750">
              <a:buFont typeface="Wingdings" panose="05000000000000000000" pitchFamily="2" charset="2"/>
              <a:buChar char="Ø"/>
            </a:pPr>
            <a:endParaRPr lang="en-IN" sz="2000" b="1" u="sng" dirty="0"/>
          </a:p>
          <a:p>
            <a:pPr marL="342900" indent="-342900">
              <a:buFont typeface="+mj-lt"/>
              <a:buAutoNum type="arabicPeriod"/>
            </a:pPr>
            <a:r>
              <a:rPr lang="en-IN" sz="1800" b="1" dirty="0"/>
              <a:t>OpenCV</a:t>
            </a:r>
            <a:r>
              <a:rPr lang="en-IN" sz="1800" dirty="0"/>
              <a:t> – Used for image processing.</a:t>
            </a:r>
          </a:p>
          <a:p>
            <a:pPr marL="342900" indent="-342900">
              <a:buFont typeface="+mj-lt"/>
              <a:buAutoNum type="arabicPeriod"/>
            </a:pPr>
            <a:endParaRPr lang="en-US" sz="800" b="1" dirty="0"/>
          </a:p>
          <a:p>
            <a:pPr marL="342900" indent="-342900">
              <a:buFont typeface="+mj-lt"/>
              <a:buAutoNum type="arabicPeriod"/>
            </a:pPr>
            <a:r>
              <a:rPr lang="en-US" sz="1800" b="1" dirty="0" err="1"/>
              <a:t>Tensorflow</a:t>
            </a:r>
            <a:r>
              <a:rPr lang="en-US" sz="1800" b="1" dirty="0"/>
              <a:t> &amp; </a:t>
            </a:r>
            <a:r>
              <a:rPr lang="en-US" sz="1800" b="1" dirty="0" err="1"/>
              <a:t>Keras</a:t>
            </a:r>
            <a:r>
              <a:rPr lang="en-US" sz="1800" dirty="0"/>
              <a:t>  </a:t>
            </a:r>
            <a:r>
              <a:rPr lang="en-IN" sz="1800" dirty="0"/>
              <a:t>– Used </a:t>
            </a:r>
            <a:r>
              <a:rPr lang="en-US" sz="1800" dirty="0"/>
              <a:t>for building and training the CNN model.</a:t>
            </a:r>
            <a:endParaRPr lang="en-IN" sz="1800" dirty="0"/>
          </a:p>
          <a:p>
            <a:pPr marL="342900" indent="-342900">
              <a:buFont typeface="+mj-lt"/>
              <a:buAutoNum type="arabicPeriod"/>
            </a:pPr>
            <a:endParaRPr lang="en-US" sz="800" b="1" dirty="0"/>
          </a:p>
          <a:p>
            <a:pPr marL="342900" indent="-342900">
              <a:buFont typeface="+mj-lt"/>
              <a:buAutoNum type="arabicPeriod"/>
            </a:pPr>
            <a:r>
              <a:rPr lang="en-US" sz="1800" b="1" dirty="0"/>
              <a:t>NumPy &amp; Pandas</a:t>
            </a:r>
            <a:r>
              <a:rPr lang="en-US" sz="1800" dirty="0"/>
              <a:t> </a:t>
            </a:r>
            <a:r>
              <a:rPr lang="en-IN" sz="1800" dirty="0">
                <a:latin typeface="Arial" panose="020B0604020202020204" pitchFamily="34" charset="0"/>
                <a:cs typeface="Arial" panose="020B0604020202020204" pitchFamily="34" charset="0"/>
              </a:rPr>
              <a:t>– For </a:t>
            </a:r>
            <a:r>
              <a:rPr lang="en-US" sz="1800" dirty="0"/>
              <a:t>numerical computations and dataset handling.</a:t>
            </a:r>
            <a:endParaRPr lang="en-IN" sz="1800" dirty="0"/>
          </a:p>
          <a:p>
            <a:pPr marL="342900" indent="-342900">
              <a:buFont typeface="+mj-lt"/>
              <a:buAutoNum type="arabicPeriod"/>
            </a:pPr>
            <a:endParaRPr lang="en-IN" sz="800" b="1" dirty="0"/>
          </a:p>
          <a:p>
            <a:pPr marL="342900" indent="-342900">
              <a:buFont typeface="+mj-lt"/>
              <a:buAutoNum type="arabicPeriod"/>
            </a:pPr>
            <a:r>
              <a:rPr lang="en-IN" sz="1800" b="1" dirty="0"/>
              <a:t>Matplotlib</a:t>
            </a:r>
            <a:r>
              <a:rPr lang="en-IN" sz="1800" dirty="0"/>
              <a:t> – Used </a:t>
            </a:r>
            <a:r>
              <a:rPr lang="en-IN" sz="18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for data visualization.</a:t>
            </a:r>
            <a:endParaRPr lang="en-IN" sz="1800" dirty="0">
              <a:latin typeface="Arial" panose="020B0604020202020204" pitchFamily="34" charset="0"/>
              <a:cs typeface="Arial" panose="020B0604020202020204" pitchFamily="34" charset="0"/>
            </a:endParaRPr>
          </a:p>
          <a:p>
            <a:pPr marL="342900" indent="-342900">
              <a:buFont typeface="+mj-lt"/>
              <a:buAutoNum type="arabicPeriod"/>
            </a:pPr>
            <a:endParaRPr lang="en-IN" sz="800" b="1" dirty="0">
              <a:latin typeface="Arial" panose="020B0604020202020204" pitchFamily="34" charset="0"/>
              <a:cs typeface="Arial" panose="020B0604020202020204" pitchFamily="34" charset="0"/>
            </a:endParaRPr>
          </a:p>
          <a:p>
            <a:pPr marL="342900" indent="-342900">
              <a:buFont typeface="+mj-lt"/>
              <a:buAutoNum type="arabicPeriod"/>
            </a:pPr>
            <a:r>
              <a:rPr lang="en-IN" sz="1800" b="1" dirty="0" err="1">
                <a:latin typeface="Arial" panose="020B0604020202020204" pitchFamily="34" charset="0"/>
                <a:cs typeface="Arial" panose="020B0604020202020204" pitchFamily="34" charset="0"/>
              </a:rPr>
              <a:t>tqdm</a:t>
            </a:r>
            <a:r>
              <a:rPr lang="en-IN" sz="1800" dirty="0">
                <a:latin typeface="Arial" panose="020B0604020202020204" pitchFamily="34" charset="0"/>
                <a:cs typeface="Arial" panose="020B0604020202020204" pitchFamily="34" charset="0"/>
              </a:rPr>
              <a:t> – To show progress bars for loop processes.</a:t>
            </a:r>
            <a:endParaRPr lang="en-IN" sz="1800" dirty="0"/>
          </a:p>
        </p:txBody>
      </p:sp>
      <p:grpSp>
        <p:nvGrpSpPr>
          <p:cNvPr id="21" name="Group 20">
            <a:extLst>
              <a:ext uri="{FF2B5EF4-FFF2-40B4-BE49-F238E27FC236}">
                <a16:creationId xmlns:a16="http://schemas.microsoft.com/office/drawing/2014/main" id="{FE0D8CB6-C279-8728-4B8E-0937AF5953B4}"/>
              </a:ext>
            </a:extLst>
          </p:cNvPr>
          <p:cNvGrpSpPr/>
          <p:nvPr/>
        </p:nvGrpSpPr>
        <p:grpSpPr>
          <a:xfrm>
            <a:off x="8048977" y="1821747"/>
            <a:ext cx="3522135" cy="4134508"/>
            <a:chOff x="7800621" y="1267719"/>
            <a:chExt cx="4095995" cy="4955233"/>
          </a:xfrm>
        </p:grpSpPr>
        <p:pic>
          <p:nvPicPr>
            <p:cNvPr id="16" name="Picture 15" descr="A logo of a company&#10;&#10;AI-generated content may be incorrect.">
              <a:extLst>
                <a:ext uri="{FF2B5EF4-FFF2-40B4-BE49-F238E27FC236}">
                  <a16:creationId xmlns:a16="http://schemas.microsoft.com/office/drawing/2014/main" id="{3B20A1BD-5FF7-1E93-5D25-CBFB06960616}"/>
                </a:ext>
              </a:extLst>
            </p:cNvPr>
            <p:cNvPicPr>
              <a:picLocks noChangeAspect="1"/>
            </p:cNvPicPr>
            <p:nvPr/>
          </p:nvPicPr>
          <p:blipFill>
            <a:blip r:embed="rId2"/>
            <a:stretch>
              <a:fillRect/>
            </a:stretch>
          </p:blipFill>
          <p:spPr>
            <a:xfrm>
              <a:off x="9905506" y="4348966"/>
              <a:ext cx="1991110" cy="1873986"/>
            </a:xfrm>
            <a:prstGeom prst="rect">
              <a:avLst/>
            </a:prstGeom>
          </p:spPr>
        </p:pic>
        <p:pic>
          <p:nvPicPr>
            <p:cNvPr id="18" name="Picture 17" descr="A blue and yellow snake logo&#10;&#10;AI-generated content may be incorrect.">
              <a:extLst>
                <a:ext uri="{FF2B5EF4-FFF2-40B4-BE49-F238E27FC236}">
                  <a16:creationId xmlns:a16="http://schemas.microsoft.com/office/drawing/2014/main" id="{065C15E0-E573-0AB2-A782-9EE137B4FC2A}"/>
                </a:ext>
              </a:extLst>
            </p:cNvPr>
            <p:cNvPicPr>
              <a:picLocks noChangeAspect="1"/>
            </p:cNvPicPr>
            <p:nvPr/>
          </p:nvPicPr>
          <p:blipFill>
            <a:blip r:embed="rId3"/>
            <a:stretch>
              <a:fillRect/>
            </a:stretch>
          </p:blipFill>
          <p:spPr>
            <a:xfrm>
              <a:off x="10284281" y="1267719"/>
              <a:ext cx="1612335" cy="1517492"/>
            </a:xfrm>
            <a:prstGeom prst="rect">
              <a:avLst/>
            </a:prstGeom>
          </p:spPr>
        </p:pic>
        <p:pic>
          <p:nvPicPr>
            <p:cNvPr id="20" name="Picture 19" descr="A logo with a letter and a triangle&#10;&#10;AI-generated content may be incorrect.">
              <a:extLst>
                <a:ext uri="{FF2B5EF4-FFF2-40B4-BE49-F238E27FC236}">
                  <a16:creationId xmlns:a16="http://schemas.microsoft.com/office/drawing/2014/main" id="{438C54D1-EB2E-12BF-C952-1CAF6F28DD2E}"/>
                </a:ext>
              </a:extLst>
            </p:cNvPr>
            <p:cNvPicPr>
              <a:picLocks noChangeAspect="1"/>
            </p:cNvPicPr>
            <p:nvPr/>
          </p:nvPicPr>
          <p:blipFill>
            <a:blip r:embed="rId4"/>
            <a:srcRect l="14805" t="16519" r="14399" b="14612"/>
            <a:stretch/>
          </p:blipFill>
          <p:spPr>
            <a:xfrm>
              <a:off x="7800621" y="2680551"/>
              <a:ext cx="2619024" cy="1668415"/>
            </a:xfrm>
            <a:prstGeom prst="rect">
              <a:avLst/>
            </a:prstGeom>
          </p:spPr>
        </p:pic>
      </p:grpSp>
    </p:spTree>
    <p:extLst>
      <p:ext uri="{BB962C8B-B14F-4D97-AF65-F5344CB8AC3E}">
        <p14:creationId xmlns:p14="http://schemas.microsoft.com/office/powerpoint/2010/main" val="564571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898FB8-5CA9-D195-C840-4DAACCF9D1B8}"/>
              </a:ext>
            </a:extLst>
          </p:cNvPr>
          <p:cNvSpPr txBox="1"/>
          <p:nvPr/>
        </p:nvSpPr>
        <p:spPr>
          <a:xfrm>
            <a:off x="395396" y="1011684"/>
            <a:ext cx="11227104" cy="1231106"/>
          </a:xfrm>
          <a:prstGeom prst="rect">
            <a:avLst/>
          </a:prstGeom>
          <a:noFill/>
        </p:spPr>
        <p:txBody>
          <a:bodyPr wrap="square" rtlCol="0">
            <a:spAutoFit/>
          </a:bodyPr>
          <a:lstStyle/>
          <a:p>
            <a:pPr marL="342900" indent="-342900">
              <a:buFont typeface="Wingdings" panose="05000000000000000000" pitchFamily="2" charset="2"/>
              <a:buChar char="Ø"/>
            </a:pPr>
            <a:r>
              <a:rPr lang="en-IN" sz="2000" b="1" u="sng" dirty="0"/>
              <a:t>CNN Model Architecture</a:t>
            </a:r>
          </a:p>
          <a:p>
            <a:r>
              <a:rPr lang="en-US" sz="1800" dirty="0"/>
              <a:t>A Convolutional Neural Network (CNN) is a deep learning algorithm that can automatically learn patterns and features from images. It is mainly used for image classification, object detection, and computer vision tasks.</a:t>
            </a:r>
          </a:p>
          <a:p>
            <a:endParaRPr lang="en-US" sz="1800" dirty="0"/>
          </a:p>
        </p:txBody>
      </p:sp>
      <p:pic>
        <p:nvPicPr>
          <p:cNvPr id="4" name="Picture 3" descr="A diagram of a network">
            <a:extLst>
              <a:ext uri="{FF2B5EF4-FFF2-40B4-BE49-F238E27FC236}">
                <a16:creationId xmlns:a16="http://schemas.microsoft.com/office/drawing/2014/main" id="{77EAFF5F-8BAF-4932-DDED-D041556A4984}"/>
              </a:ext>
            </a:extLst>
          </p:cNvPr>
          <p:cNvPicPr>
            <a:picLocks noChangeAspect="1"/>
          </p:cNvPicPr>
          <p:nvPr/>
        </p:nvPicPr>
        <p:blipFill>
          <a:blip r:embed="rId2"/>
          <a:stretch>
            <a:fillRect/>
          </a:stretch>
        </p:blipFill>
        <p:spPr>
          <a:xfrm>
            <a:off x="6014897" y="2427111"/>
            <a:ext cx="5542286" cy="3624773"/>
          </a:xfrm>
          <a:prstGeom prst="rect">
            <a:avLst/>
          </a:prstGeom>
        </p:spPr>
      </p:pic>
      <p:sp>
        <p:nvSpPr>
          <p:cNvPr id="5" name="TextBox 4">
            <a:extLst>
              <a:ext uri="{FF2B5EF4-FFF2-40B4-BE49-F238E27FC236}">
                <a16:creationId xmlns:a16="http://schemas.microsoft.com/office/drawing/2014/main" id="{058061DA-AEE6-04D7-5BB3-4387A87C74A6}"/>
              </a:ext>
            </a:extLst>
          </p:cNvPr>
          <p:cNvSpPr txBox="1"/>
          <p:nvPr/>
        </p:nvSpPr>
        <p:spPr>
          <a:xfrm>
            <a:off x="395396" y="2191396"/>
            <a:ext cx="5215182" cy="2062103"/>
          </a:xfrm>
          <a:prstGeom prst="rect">
            <a:avLst/>
          </a:prstGeom>
          <a:noFill/>
        </p:spPr>
        <p:txBody>
          <a:bodyPr wrap="square" rtlCol="0">
            <a:spAutoFit/>
          </a:bodyPr>
          <a:lstStyle/>
          <a:p>
            <a:r>
              <a:rPr lang="en-US" sz="2000" b="1" dirty="0"/>
              <a:t>Model Layers:</a:t>
            </a:r>
          </a:p>
          <a:p>
            <a:pPr marL="285750" indent="-285750">
              <a:buFont typeface="Arial" panose="020B0604020202020204" pitchFamily="34" charset="0"/>
              <a:buChar char="•"/>
            </a:pPr>
            <a:r>
              <a:rPr lang="en-IN" sz="1800" dirty="0"/>
              <a:t>Conv2D(32) + </a:t>
            </a:r>
            <a:r>
              <a:rPr lang="en-IN" sz="1800" dirty="0" err="1"/>
              <a:t>ReLU</a:t>
            </a:r>
            <a:r>
              <a:rPr lang="en-IN" sz="1800" dirty="0"/>
              <a:t> + MaxPooling2D</a:t>
            </a:r>
          </a:p>
          <a:p>
            <a:pPr marL="285750" indent="-285750">
              <a:buFont typeface="Arial" panose="020B0604020202020204" pitchFamily="34" charset="0"/>
              <a:buChar char="•"/>
            </a:pPr>
            <a:r>
              <a:rPr lang="en-IN" sz="1800" dirty="0"/>
              <a:t>Conv2D(64) + </a:t>
            </a:r>
            <a:r>
              <a:rPr lang="en-IN" sz="1800" dirty="0" err="1"/>
              <a:t>ReLU</a:t>
            </a:r>
            <a:r>
              <a:rPr lang="en-IN" sz="1800" dirty="0"/>
              <a:t> + MaxPooling2D</a:t>
            </a:r>
          </a:p>
          <a:p>
            <a:pPr marL="285750" indent="-285750">
              <a:buFont typeface="Arial" panose="020B0604020202020204" pitchFamily="34" charset="0"/>
              <a:buChar char="•"/>
            </a:pPr>
            <a:r>
              <a:rPr lang="en-IN" sz="1800" dirty="0"/>
              <a:t>Conv2D(128) + </a:t>
            </a:r>
            <a:r>
              <a:rPr lang="en-IN" sz="1800" dirty="0" err="1"/>
              <a:t>ReLU</a:t>
            </a:r>
            <a:r>
              <a:rPr lang="en-IN" sz="1800" dirty="0"/>
              <a:t> + MaxPooling2D</a:t>
            </a:r>
          </a:p>
          <a:p>
            <a:pPr marL="285750" indent="-285750">
              <a:buFont typeface="Arial" panose="020B0604020202020204" pitchFamily="34" charset="0"/>
              <a:buChar char="•"/>
            </a:pPr>
            <a:r>
              <a:rPr lang="en-IN" sz="1800" dirty="0"/>
              <a:t>Flatten() + Dense(256) + Dropout(0.5)</a:t>
            </a:r>
          </a:p>
          <a:p>
            <a:pPr marL="285750" indent="-285750">
              <a:buFont typeface="Arial" panose="020B0604020202020204" pitchFamily="34" charset="0"/>
              <a:buChar char="•"/>
            </a:pPr>
            <a:r>
              <a:rPr lang="en-IN" sz="1800" dirty="0"/>
              <a:t>Dense(64) + Dropout(0.5) + Output Layer (</a:t>
            </a:r>
            <a:r>
              <a:rPr lang="en-IN" sz="1800" dirty="0" err="1"/>
              <a:t>Softmax</a:t>
            </a:r>
            <a:r>
              <a:rPr lang="en-IN" sz="1800" dirty="0"/>
              <a:t>)</a:t>
            </a:r>
          </a:p>
        </p:txBody>
      </p:sp>
      <p:sp>
        <p:nvSpPr>
          <p:cNvPr id="6" name="TextBox 5">
            <a:extLst>
              <a:ext uri="{FF2B5EF4-FFF2-40B4-BE49-F238E27FC236}">
                <a16:creationId xmlns:a16="http://schemas.microsoft.com/office/drawing/2014/main" id="{1D21C1B0-9F40-6DB3-B0E0-04BD3A6F3C07}"/>
              </a:ext>
            </a:extLst>
          </p:cNvPr>
          <p:cNvSpPr txBox="1"/>
          <p:nvPr/>
        </p:nvSpPr>
        <p:spPr>
          <a:xfrm>
            <a:off x="395395" y="4531213"/>
            <a:ext cx="5542285" cy="1785104"/>
          </a:xfrm>
          <a:prstGeom prst="rect">
            <a:avLst/>
          </a:prstGeom>
          <a:noFill/>
        </p:spPr>
        <p:txBody>
          <a:bodyPr wrap="square">
            <a:spAutoFit/>
          </a:bodyPr>
          <a:lstStyle/>
          <a:p>
            <a:pPr marL="342900" indent="-342900">
              <a:buFont typeface="Wingdings" panose="05000000000000000000" pitchFamily="2" charset="2"/>
              <a:buChar char="Ø"/>
            </a:pPr>
            <a:r>
              <a:rPr lang="en-US" sz="2000" b="1" u="sng" dirty="0"/>
              <a:t>Platform used </a:t>
            </a:r>
            <a:endParaRPr lang="en-US" sz="1800" b="1" u="sng" dirty="0"/>
          </a:p>
          <a:p>
            <a:pPr marL="342900" indent="-342900">
              <a:buFont typeface="+mj-lt"/>
              <a:buAutoNum type="arabicPeriod"/>
            </a:pPr>
            <a:r>
              <a:rPr lang="en-IN" sz="1800" b="1" dirty="0"/>
              <a:t>VS Code: </a:t>
            </a:r>
            <a:r>
              <a:rPr lang="en-US" sz="1800" dirty="0"/>
              <a:t>Lightweight, extensible code editor for multiple programming languages.</a:t>
            </a:r>
          </a:p>
          <a:p>
            <a:pPr marL="342900" indent="-342900">
              <a:buFont typeface="+mj-lt"/>
              <a:buAutoNum type="arabicPeriod"/>
            </a:pPr>
            <a:r>
              <a:rPr lang="en-US" sz="1800" b="1" dirty="0" err="1"/>
              <a:t>Jupyter</a:t>
            </a:r>
            <a:r>
              <a:rPr lang="en-US" sz="1800" b="1" dirty="0"/>
              <a:t> Notebook:</a:t>
            </a:r>
            <a:r>
              <a:rPr lang="en-US" sz="1800" dirty="0"/>
              <a:t> Interactive web-based environment for coding, visualization, and data analysis.</a:t>
            </a:r>
          </a:p>
        </p:txBody>
      </p:sp>
    </p:spTree>
    <p:extLst>
      <p:ext uri="{BB962C8B-B14F-4D97-AF65-F5344CB8AC3E}">
        <p14:creationId xmlns:p14="http://schemas.microsoft.com/office/powerpoint/2010/main" val="2211992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268356" y="1014656"/>
            <a:ext cx="6102626" cy="400110"/>
          </a:xfrm>
          <a:prstGeom prst="rect">
            <a:avLst/>
          </a:prstGeom>
          <a:noFill/>
        </p:spPr>
        <p:txBody>
          <a:bodyPr wrap="square">
            <a:spAutoFit/>
          </a:bodyPr>
          <a:lstStyle/>
          <a:p>
            <a:r>
              <a:rPr lang="en-US" sz="2000" b="1" dirty="0">
                <a:solidFill>
                  <a:srgbClr val="213163"/>
                </a:solidFill>
              </a:rPr>
              <a:t>Methodology</a:t>
            </a:r>
            <a:r>
              <a:rPr lang="en-US" sz="1800" b="1" dirty="0">
                <a:solidFill>
                  <a:srgbClr val="213163"/>
                </a:solidFill>
              </a:rPr>
              <a:t> </a:t>
            </a:r>
            <a:endParaRPr lang="en-IN" sz="1800" dirty="0">
              <a:solidFill>
                <a:srgbClr val="213163"/>
              </a:solidFill>
            </a:endParaRPr>
          </a:p>
        </p:txBody>
      </p:sp>
      <p:sp>
        <p:nvSpPr>
          <p:cNvPr id="2" name="TextBox 1">
            <a:extLst>
              <a:ext uri="{FF2B5EF4-FFF2-40B4-BE49-F238E27FC236}">
                <a16:creationId xmlns:a16="http://schemas.microsoft.com/office/drawing/2014/main" id="{97FC24F0-1093-BD0B-2955-8B89E9148272}"/>
              </a:ext>
            </a:extLst>
          </p:cNvPr>
          <p:cNvSpPr txBox="1"/>
          <p:nvPr/>
        </p:nvSpPr>
        <p:spPr>
          <a:xfrm>
            <a:off x="483476" y="1601463"/>
            <a:ext cx="11132791" cy="4689489"/>
          </a:xfrm>
          <a:prstGeom prst="rect">
            <a:avLst/>
          </a:prstGeom>
          <a:noFill/>
        </p:spPr>
        <p:txBody>
          <a:bodyPr wrap="square" rtlCol="0">
            <a:spAutoFit/>
          </a:bodyPr>
          <a:lstStyle/>
          <a:p>
            <a:pPr marL="457200" indent="-457200">
              <a:buFont typeface="Arial"/>
              <a:buAutoNum type="arabicPeriod"/>
            </a:pPr>
            <a:r>
              <a:rPr lang="en-IN" b="1" u="sng" dirty="0"/>
              <a:t>Setting up environment &amp; Importing other necessary libraries </a:t>
            </a:r>
            <a:endParaRPr lang="en-IN" u="sng" dirty="0"/>
          </a:p>
          <a:p>
            <a:r>
              <a:rPr lang="en-IN" dirty="0"/>
              <a:t>Installing required libraries </a:t>
            </a:r>
            <a:r>
              <a:rPr lang="en-IN" b="1" dirty="0"/>
              <a:t>OpenCV</a:t>
            </a:r>
            <a:r>
              <a:rPr lang="en-IN" dirty="0"/>
              <a:t> for image processing and </a:t>
            </a:r>
            <a:r>
              <a:rPr lang="en-IN" b="1" dirty="0" err="1"/>
              <a:t>Tensorflow</a:t>
            </a:r>
            <a:r>
              <a:rPr lang="en-IN" b="1" dirty="0"/>
              <a:t> </a:t>
            </a:r>
            <a:r>
              <a:rPr lang="en-IN" dirty="0"/>
              <a:t>is used to build and train the CNN model.</a:t>
            </a:r>
          </a:p>
          <a:p>
            <a:r>
              <a:rPr lang="en-US" dirty="0"/>
              <a:t>For performing task on the data like numerical computations, dataset structure, visualize data, image processing and hide unnecessary warnings for clear output.</a:t>
            </a:r>
          </a:p>
          <a:p>
            <a:r>
              <a:rPr lang="en-US" b="1" dirty="0"/>
              <a:t>Libraries</a:t>
            </a:r>
            <a:r>
              <a:rPr lang="en-US" dirty="0"/>
              <a:t> – </a:t>
            </a:r>
            <a:r>
              <a:rPr lang="en-US" dirty="0" err="1"/>
              <a:t>numpy</a:t>
            </a:r>
            <a:r>
              <a:rPr lang="en-US" dirty="0"/>
              <a:t>, pandas, matplotlib, cv2, </a:t>
            </a:r>
            <a:r>
              <a:rPr lang="en-US" dirty="0" err="1"/>
              <a:t>tqdm</a:t>
            </a:r>
            <a:r>
              <a:rPr lang="en-US" dirty="0"/>
              <a:t>, warnings.</a:t>
            </a:r>
          </a:p>
          <a:p>
            <a:endParaRPr lang="en-US" dirty="0"/>
          </a:p>
          <a:p>
            <a:pPr marL="457200" indent="-457200">
              <a:buAutoNum type="arabicPeriod" startAt="2"/>
            </a:pPr>
            <a:r>
              <a:rPr lang="en-US" b="1" u="sng" dirty="0"/>
              <a:t>Data Collection</a:t>
            </a:r>
          </a:p>
          <a:p>
            <a:r>
              <a:rPr lang="en-US" dirty="0"/>
              <a:t>The dataset consists of images categorized into Organic Waste and Recyclable Waste. The images are divided into Train and Test folders to ensure proper training and evaluation of the CNN model.</a:t>
            </a:r>
          </a:p>
          <a:p>
            <a:r>
              <a:rPr lang="en-US" b="1" dirty="0"/>
              <a:t>Tools &amp; Functions</a:t>
            </a:r>
            <a:r>
              <a:rPr lang="en-US" dirty="0"/>
              <a:t> – </a:t>
            </a:r>
            <a:r>
              <a:rPr lang="en-US" dirty="0" err="1"/>
              <a:t>os</a:t>
            </a:r>
            <a:r>
              <a:rPr lang="en-US" dirty="0"/>
              <a:t>, glob(), cv2.imread()</a:t>
            </a:r>
          </a:p>
          <a:p>
            <a:endParaRPr lang="en-US" dirty="0"/>
          </a:p>
          <a:p>
            <a:pPr marL="457200" indent="-457200">
              <a:buAutoNum type="arabicPeriod" startAt="3"/>
            </a:pPr>
            <a:r>
              <a:rPr lang="en-US" b="1" u="sng" dirty="0"/>
              <a:t>Data Preprocessing</a:t>
            </a:r>
          </a:p>
          <a:p>
            <a:r>
              <a:rPr lang="en-US" dirty="0"/>
              <a:t>Before training, all images are resized, normalized, and augmented to improve model performance and prevent overfitting.</a:t>
            </a:r>
            <a:endParaRPr lang="en-US" b="1" dirty="0"/>
          </a:p>
          <a:p>
            <a:r>
              <a:rPr lang="en-US" b="1" dirty="0"/>
              <a:t>Tools &amp; Functions</a:t>
            </a:r>
            <a:r>
              <a:rPr lang="en-US" dirty="0"/>
              <a:t> – cv2.resize(), </a:t>
            </a:r>
            <a:r>
              <a:rPr lang="en-US" dirty="0" err="1"/>
              <a:t>ImageDataGenerator</a:t>
            </a:r>
            <a:r>
              <a:rPr lang="en-US" dirty="0"/>
              <a:t>()</a:t>
            </a:r>
            <a:endParaRPr lang="en-US" b="1" dirty="0"/>
          </a:p>
        </p:txBody>
      </p:sp>
    </p:spTree>
    <p:extLst>
      <p:ext uri="{BB962C8B-B14F-4D97-AF65-F5344CB8AC3E}">
        <p14:creationId xmlns:p14="http://schemas.microsoft.com/office/powerpoint/2010/main" val="2706790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E3B5BF-B66E-9B29-FA0B-0235AC57A4D3}"/>
              </a:ext>
            </a:extLst>
          </p:cNvPr>
          <p:cNvSpPr txBox="1"/>
          <p:nvPr/>
        </p:nvSpPr>
        <p:spPr>
          <a:xfrm>
            <a:off x="572911" y="1095023"/>
            <a:ext cx="11046178" cy="5365636"/>
          </a:xfrm>
          <a:prstGeom prst="rect">
            <a:avLst/>
          </a:prstGeom>
          <a:noFill/>
        </p:spPr>
        <p:txBody>
          <a:bodyPr wrap="square" rtlCol="0">
            <a:spAutoFit/>
          </a:bodyPr>
          <a:lstStyle/>
          <a:p>
            <a:r>
              <a:rPr lang="en-IN" b="1" dirty="0"/>
              <a:t>4.    </a:t>
            </a:r>
            <a:r>
              <a:rPr lang="en-IN" b="1" u="sng" dirty="0"/>
              <a:t>CNN Model Development</a:t>
            </a:r>
            <a:endParaRPr lang="en-IN" u="sng" dirty="0"/>
          </a:p>
          <a:p>
            <a:r>
              <a:rPr lang="en-US" sz="1800" dirty="0"/>
              <a:t>A Convolutional Neural Network (CNN) is designed with multiple layers to extract meaningful features from waste images and classify them into Organic or Recyclable Waste.</a:t>
            </a:r>
          </a:p>
          <a:p>
            <a:r>
              <a:rPr lang="en-US" sz="1800" b="1" dirty="0"/>
              <a:t>Tools &amp; Functions</a:t>
            </a:r>
            <a:r>
              <a:rPr lang="en-US" sz="1800" dirty="0"/>
              <a:t> – Sequential(), Conv2D(), MaxPooling2D()</a:t>
            </a:r>
          </a:p>
          <a:p>
            <a:endParaRPr lang="en-IN" sz="1800" dirty="0"/>
          </a:p>
          <a:p>
            <a:pPr marL="342900" indent="-342900">
              <a:buAutoNum type="arabicPeriod" startAt="5"/>
            </a:pPr>
            <a:r>
              <a:rPr lang="en-IN" sz="1800" b="1" dirty="0"/>
              <a:t>  </a:t>
            </a:r>
            <a:r>
              <a:rPr lang="en-IN" sz="1800" b="1" u="sng" dirty="0"/>
              <a:t>Model Training</a:t>
            </a:r>
          </a:p>
          <a:p>
            <a:r>
              <a:rPr lang="en-US" sz="1800" dirty="0"/>
              <a:t>The CNN model is compiled and trained using the Adam optimizer and Binary </a:t>
            </a:r>
            <a:r>
              <a:rPr lang="en-US" sz="1800" dirty="0" err="1"/>
              <a:t>Crossentropy</a:t>
            </a:r>
            <a:r>
              <a:rPr lang="en-US" sz="1800" dirty="0"/>
              <a:t> loss function. Training is done on augmented images for 8 epochs.</a:t>
            </a:r>
          </a:p>
          <a:p>
            <a:r>
              <a:rPr lang="en-US" sz="1800" b="1" dirty="0"/>
              <a:t>Tools &amp; Functions</a:t>
            </a:r>
            <a:r>
              <a:rPr lang="en-US" sz="1800" dirty="0"/>
              <a:t> – </a:t>
            </a:r>
            <a:r>
              <a:rPr lang="en-US" sz="1800" dirty="0" err="1"/>
              <a:t>model.compile</a:t>
            </a:r>
            <a:r>
              <a:rPr lang="en-US" sz="1800" dirty="0"/>
              <a:t>(), </a:t>
            </a:r>
            <a:r>
              <a:rPr lang="en-US" sz="1800" dirty="0" err="1"/>
              <a:t>model.fit</a:t>
            </a:r>
            <a:r>
              <a:rPr lang="en-US" sz="1800" dirty="0"/>
              <a:t>()</a:t>
            </a:r>
          </a:p>
          <a:p>
            <a:endParaRPr lang="en-IN" sz="1800" b="1" u="sng" dirty="0"/>
          </a:p>
          <a:p>
            <a:pPr marL="342900" indent="-342900">
              <a:buAutoNum type="arabicPeriod" startAt="6"/>
            </a:pPr>
            <a:r>
              <a:rPr lang="en-IN" sz="1800" b="1" dirty="0"/>
              <a:t>  </a:t>
            </a:r>
            <a:r>
              <a:rPr lang="en-IN" sz="1800" b="1" u="sng" dirty="0"/>
              <a:t>Model Evaluation</a:t>
            </a:r>
          </a:p>
          <a:p>
            <a:r>
              <a:rPr lang="en-US" sz="1800" dirty="0"/>
              <a:t>The trained model is evaluated using accuracy and loss metrics. Training and validation curves are plotted to assess model performance.</a:t>
            </a:r>
          </a:p>
          <a:p>
            <a:r>
              <a:rPr lang="en-US" sz="1800" b="1" dirty="0"/>
              <a:t>Tools &amp; Functions</a:t>
            </a:r>
            <a:r>
              <a:rPr lang="en-US" sz="1800" dirty="0"/>
              <a:t> – </a:t>
            </a:r>
            <a:r>
              <a:rPr lang="en-US" sz="1800" dirty="0" err="1"/>
              <a:t>plt.plot</a:t>
            </a:r>
            <a:r>
              <a:rPr lang="en-US" sz="1800" dirty="0"/>
              <a:t>(), </a:t>
            </a:r>
            <a:r>
              <a:rPr lang="en-US" sz="1800" dirty="0" err="1"/>
              <a:t>hist.history</a:t>
            </a:r>
            <a:r>
              <a:rPr lang="en-US" sz="1800" dirty="0"/>
              <a:t>[]</a:t>
            </a:r>
          </a:p>
          <a:p>
            <a:endParaRPr lang="en-IN" sz="1800" b="1" u="sng" dirty="0"/>
          </a:p>
          <a:p>
            <a:r>
              <a:rPr lang="en-IN" sz="1800" b="1" dirty="0"/>
              <a:t>7.    </a:t>
            </a:r>
            <a:r>
              <a:rPr lang="en-IN" sz="1800" b="1" u="sng" dirty="0"/>
              <a:t>Model Testing</a:t>
            </a:r>
          </a:p>
          <a:p>
            <a:r>
              <a:rPr lang="en-US" sz="1800" dirty="0"/>
              <a:t>The trained model is used to classify new images of waste. The image is preprocessed, fed into the model, and the predicted class (Organic/Recyclable) is displayed.</a:t>
            </a:r>
          </a:p>
          <a:p>
            <a:r>
              <a:rPr lang="en-US" sz="1800" b="1" dirty="0"/>
              <a:t>Tools &amp; Functions</a:t>
            </a:r>
            <a:r>
              <a:rPr lang="en-US" sz="1800" dirty="0"/>
              <a:t> – </a:t>
            </a:r>
            <a:r>
              <a:rPr lang="en-US" sz="1800" dirty="0" err="1"/>
              <a:t>model.predict</a:t>
            </a:r>
            <a:r>
              <a:rPr lang="en-US" sz="1800" dirty="0"/>
              <a:t>(), </a:t>
            </a:r>
            <a:r>
              <a:rPr lang="en-US" sz="1800" dirty="0" err="1"/>
              <a:t>np.reshape</a:t>
            </a:r>
            <a:r>
              <a:rPr lang="en-US" sz="1800" dirty="0"/>
              <a:t>()</a:t>
            </a:r>
            <a:endParaRPr lang="en-IN" sz="1800" b="1" u="sng" dirty="0"/>
          </a:p>
        </p:txBody>
      </p:sp>
    </p:spTree>
    <p:extLst>
      <p:ext uri="{BB962C8B-B14F-4D97-AF65-F5344CB8AC3E}">
        <p14:creationId xmlns:p14="http://schemas.microsoft.com/office/powerpoint/2010/main" val="2638870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9D46B5-EDDD-A5D6-CB79-7E9A8D5BE19B}"/>
              </a:ext>
            </a:extLst>
          </p:cNvPr>
          <p:cNvSpPr txBox="1"/>
          <p:nvPr/>
        </p:nvSpPr>
        <p:spPr>
          <a:xfrm>
            <a:off x="2805344" y="1969449"/>
            <a:ext cx="8495930" cy="4093428"/>
          </a:xfrm>
          <a:prstGeom prst="rect">
            <a:avLst/>
          </a:prstGeom>
          <a:noFill/>
        </p:spPr>
        <p:txBody>
          <a:bodyPr wrap="square">
            <a:spAutoFit/>
          </a:bodyPr>
          <a:lstStyle/>
          <a:p>
            <a:r>
              <a:rPr lang="en-IN" sz="1800" b="1" dirty="0"/>
              <a:t>Explanation of Flowchart Steps</a:t>
            </a:r>
          </a:p>
          <a:p>
            <a:endParaRPr lang="en-IN" sz="1800" dirty="0"/>
          </a:p>
          <a:p>
            <a:pPr marL="285750" indent="-285750">
              <a:buFont typeface="Arial" panose="020B0604020202020204" pitchFamily="34" charset="0"/>
              <a:buChar char="•"/>
            </a:pPr>
            <a:r>
              <a:rPr lang="en-IN" sz="1600" dirty="0"/>
              <a:t>Load Dataset – Load training and testing images of Organic &amp; Recyclable waste.</a:t>
            </a:r>
            <a:br>
              <a:rPr lang="en-IN" sz="1600" dirty="0"/>
            </a:br>
            <a:endParaRPr lang="en-IN" sz="1600" dirty="0"/>
          </a:p>
          <a:p>
            <a:pPr marL="285750" indent="-285750">
              <a:buFont typeface="Arial" panose="020B0604020202020204" pitchFamily="34" charset="0"/>
              <a:buChar char="•"/>
            </a:pPr>
            <a:r>
              <a:rPr lang="en-IN" sz="1600" dirty="0"/>
              <a:t>Data Preprocessing – Resize images, normalize pixel values, and apply data augmentation.</a:t>
            </a:r>
            <a:br>
              <a:rPr lang="en-IN" sz="1600" dirty="0"/>
            </a:br>
            <a:endParaRPr lang="en-IN" sz="1600" dirty="0"/>
          </a:p>
          <a:p>
            <a:pPr marL="285750" indent="-285750">
              <a:buFont typeface="Arial" panose="020B0604020202020204" pitchFamily="34" charset="0"/>
              <a:buChar char="•"/>
            </a:pPr>
            <a:r>
              <a:rPr lang="en-IN" sz="1600" dirty="0"/>
              <a:t>Build CNN Model – Define layers including Conv2D, </a:t>
            </a:r>
            <a:r>
              <a:rPr lang="en-IN" sz="1600" dirty="0" err="1"/>
              <a:t>MaxPooling</a:t>
            </a:r>
            <a:r>
              <a:rPr lang="en-IN" sz="1600" dirty="0"/>
              <a:t>, Flatten, and Dense.</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Compile &amp; Train Model – Use Adam optimizer and train for 8 epochs.</a:t>
            </a:r>
            <a:br>
              <a:rPr lang="en-IN" sz="1600" dirty="0"/>
            </a:br>
            <a:endParaRPr lang="en-IN" sz="1600" dirty="0"/>
          </a:p>
          <a:p>
            <a:pPr marL="285750" indent="-285750">
              <a:buFont typeface="Arial" panose="020B0604020202020204" pitchFamily="34" charset="0"/>
              <a:buChar char="•"/>
            </a:pPr>
            <a:r>
              <a:rPr lang="en-IN" sz="1600" dirty="0"/>
              <a:t>Evaluate Model – Check training and validation accuracy/loss using graphs.</a:t>
            </a:r>
            <a:br>
              <a:rPr lang="en-IN" sz="1600" dirty="0"/>
            </a:br>
            <a:endParaRPr lang="en-IN" sz="1600" dirty="0"/>
          </a:p>
          <a:p>
            <a:pPr marL="285750" indent="-285750">
              <a:buFont typeface="Arial" panose="020B0604020202020204" pitchFamily="34" charset="0"/>
              <a:buChar char="•"/>
            </a:pPr>
            <a:r>
              <a:rPr lang="en-IN" sz="1600" dirty="0"/>
              <a:t>Test with New Images – Preprocess input images and feed them into the model.</a:t>
            </a:r>
            <a:br>
              <a:rPr lang="en-IN" sz="1600" dirty="0"/>
            </a:br>
            <a:endParaRPr lang="en-IN" sz="1600" dirty="0"/>
          </a:p>
          <a:p>
            <a:pPr marL="285750" indent="-285750">
              <a:buFont typeface="Arial" panose="020B0604020202020204" pitchFamily="34" charset="0"/>
              <a:buChar char="•"/>
            </a:pPr>
            <a:r>
              <a:rPr lang="en-IN" sz="1600" dirty="0"/>
              <a:t>Output Prediction – Predict if the waste is Organic or Recyclable.</a:t>
            </a:r>
          </a:p>
        </p:txBody>
      </p:sp>
      <p:pic>
        <p:nvPicPr>
          <p:cNvPr id="5" name="Picture 4" descr="A diagram of a program&#10;&#10;AI-generated content may be incorrect.">
            <a:extLst>
              <a:ext uri="{FF2B5EF4-FFF2-40B4-BE49-F238E27FC236}">
                <a16:creationId xmlns:a16="http://schemas.microsoft.com/office/drawing/2014/main" id="{0F19F47D-D455-08AF-5D5F-A413D974DC96}"/>
              </a:ext>
            </a:extLst>
          </p:cNvPr>
          <p:cNvPicPr>
            <a:picLocks noChangeAspect="1"/>
          </p:cNvPicPr>
          <p:nvPr/>
        </p:nvPicPr>
        <p:blipFill>
          <a:blip r:embed="rId2"/>
          <a:srcRect l="33854" r="34314"/>
          <a:stretch/>
        </p:blipFill>
        <p:spPr>
          <a:xfrm>
            <a:off x="470517" y="1556067"/>
            <a:ext cx="2034465" cy="4920192"/>
          </a:xfrm>
          <a:prstGeom prst="rect">
            <a:avLst/>
          </a:prstGeom>
        </p:spPr>
      </p:pic>
      <p:sp>
        <p:nvSpPr>
          <p:cNvPr id="7" name="TextBox 6">
            <a:extLst>
              <a:ext uri="{FF2B5EF4-FFF2-40B4-BE49-F238E27FC236}">
                <a16:creationId xmlns:a16="http://schemas.microsoft.com/office/drawing/2014/main" id="{32B05A4A-E6DA-3DEF-6B07-F3B458040658}"/>
              </a:ext>
            </a:extLst>
          </p:cNvPr>
          <p:cNvSpPr txBox="1"/>
          <p:nvPr/>
        </p:nvSpPr>
        <p:spPr>
          <a:xfrm>
            <a:off x="470517" y="1038088"/>
            <a:ext cx="3275256" cy="379656"/>
          </a:xfrm>
          <a:prstGeom prst="rect">
            <a:avLst/>
          </a:prstGeom>
          <a:noFill/>
        </p:spPr>
        <p:txBody>
          <a:bodyPr wrap="none" rtlCol="0">
            <a:spAutoFit/>
          </a:bodyPr>
          <a:lstStyle/>
          <a:p>
            <a:r>
              <a:rPr lang="en-IN" b="1" u="sng" dirty="0"/>
              <a:t>Final Flow Chart of Project</a:t>
            </a:r>
            <a:r>
              <a:rPr lang="en-IN" b="1" dirty="0"/>
              <a:t> </a:t>
            </a:r>
          </a:p>
        </p:txBody>
      </p:sp>
    </p:spTree>
    <p:extLst>
      <p:ext uri="{BB962C8B-B14F-4D97-AF65-F5344CB8AC3E}">
        <p14:creationId xmlns:p14="http://schemas.microsoft.com/office/powerpoint/2010/main" val="1294517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255104" y="1054412"/>
            <a:ext cx="6102626" cy="400110"/>
          </a:xfrm>
          <a:prstGeom prst="rect">
            <a:avLst/>
          </a:prstGeom>
          <a:noFill/>
        </p:spPr>
        <p:txBody>
          <a:bodyPr wrap="square">
            <a:spAutoFit/>
          </a:bodyPr>
          <a:lstStyle/>
          <a:p>
            <a:r>
              <a:rPr lang="en-US" sz="2000" b="1" dirty="0">
                <a:solidFill>
                  <a:srgbClr val="213163"/>
                </a:solidFill>
              </a:rPr>
              <a:t>Solution:  </a:t>
            </a:r>
            <a:endParaRPr lang="en-IN" sz="2000" b="1" dirty="0">
              <a:solidFill>
                <a:srgbClr val="213163"/>
              </a:solidFill>
            </a:endParaRPr>
          </a:p>
        </p:txBody>
      </p:sp>
      <p:sp>
        <p:nvSpPr>
          <p:cNvPr id="2" name="TextBox 1">
            <a:extLst>
              <a:ext uri="{FF2B5EF4-FFF2-40B4-BE49-F238E27FC236}">
                <a16:creationId xmlns:a16="http://schemas.microsoft.com/office/drawing/2014/main" id="{D826633F-1453-A929-5730-48B3FE2DE0EA}"/>
              </a:ext>
            </a:extLst>
          </p:cNvPr>
          <p:cNvSpPr txBox="1"/>
          <p:nvPr/>
        </p:nvSpPr>
        <p:spPr>
          <a:xfrm>
            <a:off x="552659" y="1503540"/>
            <a:ext cx="10289512" cy="2595647"/>
          </a:xfrm>
          <a:prstGeom prst="rect">
            <a:avLst/>
          </a:prstGeom>
          <a:noFill/>
        </p:spPr>
        <p:txBody>
          <a:bodyPr wrap="square" rtlCol="0">
            <a:spAutoFit/>
          </a:bodyPr>
          <a:lstStyle/>
          <a:p>
            <a:pPr marL="457200" indent="-457200">
              <a:buAutoNum type="arabicPeriod"/>
            </a:pPr>
            <a:r>
              <a:rPr lang="en-IN" b="1" dirty="0"/>
              <a:t>Providing data path from dataset</a:t>
            </a:r>
          </a:p>
          <a:p>
            <a:r>
              <a:rPr lang="en-US" sz="1800" dirty="0"/>
              <a:t>The dataset consists of two main folders (TRAIN &amp; TEST), each containing two subfolders for Organic and Recyclable Waste.</a:t>
            </a:r>
          </a:p>
          <a:p>
            <a:endParaRPr lang="en-US" sz="1800" dirty="0"/>
          </a:p>
          <a:p>
            <a:endParaRPr lang="en-US" sz="1800" dirty="0"/>
          </a:p>
          <a:p>
            <a:endParaRPr lang="en-US" sz="1800" dirty="0"/>
          </a:p>
          <a:p>
            <a:pPr marL="342900" indent="-342900">
              <a:buAutoNum type="arabicPeriod" startAt="2"/>
            </a:pPr>
            <a:r>
              <a:rPr lang="en-IN" sz="1800" b="1" dirty="0"/>
              <a:t>  Fetch data from dataset</a:t>
            </a:r>
          </a:p>
          <a:p>
            <a:r>
              <a:rPr lang="en-US" sz="1800" dirty="0"/>
              <a:t>Once we have the file paths, we can read and process images using OpenCV(cv2)</a:t>
            </a:r>
            <a:endParaRPr lang="en-IN" sz="1800" dirty="0"/>
          </a:p>
          <a:p>
            <a:endParaRPr lang="en-IN" sz="1800" b="1" dirty="0"/>
          </a:p>
        </p:txBody>
      </p:sp>
      <p:pic>
        <p:nvPicPr>
          <p:cNvPr id="8" name="Picture 7">
            <a:extLst>
              <a:ext uri="{FF2B5EF4-FFF2-40B4-BE49-F238E27FC236}">
                <a16:creationId xmlns:a16="http://schemas.microsoft.com/office/drawing/2014/main" id="{DEC034EA-A517-4853-04CD-5A3FA34467E2}"/>
              </a:ext>
            </a:extLst>
          </p:cNvPr>
          <p:cNvPicPr>
            <a:picLocks noChangeAspect="1"/>
          </p:cNvPicPr>
          <p:nvPr/>
        </p:nvPicPr>
        <p:blipFill>
          <a:blip r:embed="rId2"/>
          <a:srcRect l="3125" t="7164" r="4492" b="5278"/>
          <a:stretch/>
        </p:blipFill>
        <p:spPr>
          <a:xfrm>
            <a:off x="3564457" y="3992655"/>
            <a:ext cx="4265912" cy="2543314"/>
          </a:xfrm>
          <a:prstGeom prst="rect">
            <a:avLst/>
          </a:prstGeom>
        </p:spPr>
      </p:pic>
      <p:pic>
        <p:nvPicPr>
          <p:cNvPr id="10" name="Picture 9">
            <a:extLst>
              <a:ext uri="{FF2B5EF4-FFF2-40B4-BE49-F238E27FC236}">
                <a16:creationId xmlns:a16="http://schemas.microsoft.com/office/drawing/2014/main" id="{A36B91A0-91F8-FC4D-7514-51A931758985}"/>
              </a:ext>
            </a:extLst>
          </p:cNvPr>
          <p:cNvPicPr>
            <a:picLocks noChangeAspect="1"/>
          </p:cNvPicPr>
          <p:nvPr/>
        </p:nvPicPr>
        <p:blipFill>
          <a:blip r:embed="rId3"/>
          <a:stretch>
            <a:fillRect/>
          </a:stretch>
        </p:blipFill>
        <p:spPr>
          <a:xfrm>
            <a:off x="3101693" y="2442923"/>
            <a:ext cx="5191441" cy="574831"/>
          </a:xfrm>
          <a:prstGeom prst="rect">
            <a:avLst/>
          </a:prstGeom>
        </p:spPr>
      </p:pic>
    </p:spTree>
    <p:extLst>
      <p:ext uri="{BB962C8B-B14F-4D97-AF65-F5344CB8AC3E}">
        <p14:creationId xmlns:p14="http://schemas.microsoft.com/office/powerpoint/2010/main" val="3002968868"/>
      </p:ext>
    </p:extLst>
  </p:cSld>
  <p:clrMapOvr>
    <a:masterClrMapping/>
  </p:clrMapOvr>
</p:sld>
</file>

<file path=ppt/theme/theme1.xml><?xml version="1.0" encoding="utf-8"?>
<a:theme xmlns:a="http://schemas.openxmlformats.org/drawingml/2006/main" name="Session 01 Design Thinking &amp; Critical Thinking">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ession 01 Design Thinking &amp; Critical Thinking" id="{1DE73F69-F87A-4ED3-81C1-82D2BA622E0C}" vid="{37568650-F724-47C7-905E-9640F8017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Session 01 Design Thinking &amp; Critical Thinking</Template>
  <TotalTime>633</TotalTime>
  <Words>1145</Words>
  <Application>Microsoft Office PowerPoint</Application>
  <PresentationFormat>Widescreen</PresentationFormat>
  <Paragraphs>133</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Aptos</vt:lpstr>
      <vt:lpstr>Arial</vt:lpstr>
      <vt:lpstr>Roboto Slab</vt:lpstr>
      <vt:lpstr>Wingdings</vt:lpstr>
      <vt:lpstr>Session 01 Design Thinking &amp; Critical Thinking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Mahesh Kurhe</dc:creator>
  <cp:lastModifiedBy>Kush Lodhi</cp:lastModifiedBy>
  <cp:revision>8</cp:revision>
  <dcterms:created xsi:type="dcterms:W3CDTF">2024-12-31T09:40:01Z</dcterms:created>
  <dcterms:modified xsi:type="dcterms:W3CDTF">2025-02-08T09:13:30Z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2025-02-07T08:27:32Z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e36b9b21-4a14-4e08-9630-e01a0bd93c90</vt:lpwstr>
  </property>
  <property fmtid="{D5CDD505-2E9C-101B-9397-08002B2CF9AE}" pid="7" name="MSIP_Label_defa4170-0d19-0005-0004-bc88714345d2_ActionId">
    <vt:lpwstr>0dcfec08-73db-411e-849e-bd6b283123b7</vt:lpwstr>
  </property>
  <property fmtid="{D5CDD505-2E9C-101B-9397-08002B2CF9AE}" pid="8" name="MSIP_Label_defa4170-0d19-0005-0004-bc88714345d2_ContentBits">
    <vt:lpwstr>0</vt:lpwstr>
  </property>
  <property fmtid="{D5CDD505-2E9C-101B-9397-08002B2CF9AE}" pid="9" name="MSIP_Label_defa4170-0d19-0005-0004-bc88714345d2_Tag">
    <vt:lpwstr>10, 3, 0, 1</vt:lpwstr>
  </property>
</Properties>
</file>